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4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3"/>
  </p:handoutMasterIdLst>
  <p:sldIdLst>
    <p:sldId id="256" r:id="rId2"/>
    <p:sldId id="276" r:id="rId3"/>
    <p:sldId id="288" r:id="rId4"/>
    <p:sldId id="277" r:id="rId5"/>
    <p:sldId id="286" r:id="rId6"/>
    <p:sldId id="257" r:id="rId7"/>
    <p:sldId id="262" r:id="rId8"/>
    <p:sldId id="291" r:id="rId9"/>
    <p:sldId id="292" r:id="rId10"/>
    <p:sldId id="263" r:id="rId11"/>
    <p:sldId id="281" r:id="rId12"/>
    <p:sldId id="278" r:id="rId13"/>
    <p:sldId id="258" r:id="rId14"/>
    <p:sldId id="261" r:id="rId15"/>
    <p:sldId id="279" r:id="rId16"/>
    <p:sldId id="264" r:id="rId17"/>
    <p:sldId id="265" r:id="rId18"/>
    <p:sldId id="266" r:id="rId19"/>
    <p:sldId id="267" r:id="rId20"/>
    <p:sldId id="269" r:id="rId21"/>
    <p:sldId id="268" r:id="rId22"/>
    <p:sldId id="282" r:id="rId23"/>
    <p:sldId id="270" r:id="rId24"/>
    <p:sldId id="274" r:id="rId25"/>
    <p:sldId id="273" r:id="rId26"/>
    <p:sldId id="272" r:id="rId27"/>
    <p:sldId id="283" r:id="rId28"/>
    <p:sldId id="284" r:id="rId29"/>
    <p:sldId id="285" r:id="rId30"/>
    <p:sldId id="280" r:id="rId31"/>
    <p:sldId id="27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Macintosh%20HD:Users:olafsson:Desktop:Sta&#240;a%20l&#225;gtekjuf&#243;lks:Kaupm.%20radst.tekna%201955-2009%20-endursko&#240;a&#240;%202011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olafsson:Desktop:Sta&#240;a%20l&#225;gtekjuf&#243;lks:Eurostat%20-%20GDP%20growth%201990-2013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olafsson:Desktop:Sta&#240;a%20l&#225;gtekjuf&#243;lks:Atvinnuleysi%20&#237;%20ESB%202008-12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tefanolafsson:Desktop:Sta&#240;a%20l&#225;gtekjuf&#243;lks:EU%20-%20Einkaneysla%20n&#253;rra.xls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Macintosh%20HD:Users:olafsson:Desktop:Sta&#240;a%20l&#225;gtekjuf&#243;lks:Atvinnustig%20&#237;%20EU%202011%20(q3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olafsson:Desktop:S&#246;lvi%20B&#243;lu&#225;hrif%20&#225;%20gini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tefanolafsson:Desktop:Sta&#240;a%20l&#225;gtekjuf&#243;lks:S&#246;lvi%20-%20skattbyrdi%20100%20hopa,%20hj&#243;n%2093-2010-breyttar%20myndir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ask7:Efni:Skattbyr&#240;i:skattbyrdi%20100%20hopa%2093-10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tefanolafsson:Desktop:Sta&#240;a%20l&#225;gtekjuf&#243;lks:S&#246;lvi%20-%20skattbyrdi%20100%20hopa,%20hj&#243;n%2093-2010-breyttar%20myndir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olafsson:Desktop:Tekjuskiptingarb&#243;k:H&#230;stu%20tekjuh&#243;parnir-raunt&#246;lur%20til%202010%20-%20ra&#240;a&#240;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olafsson:Desktop:Sta&#240;a%20l&#225;gtekjuf&#243;lks:Top%20incomes%20-&#205;sland%20+%20US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tefanolafsson:Desktop:Sta&#240;a%20l&#225;gtekjuf&#243;lks:Umfang%20kjarasker&#240;ingarinnar%20-%20Yfirlit%202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stefanolafsson:Desktop:Sta&#240;a%20l&#225;gtekjuf&#243;lks:Kaupmattarbr%20&#237;%20kreppul&#246;ndum-&#205;sland%20og%20USA.xlsx" TargetMode="External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tefanolafsson:Desktop:Sta&#240;a%20l&#225;gtekjuf&#243;lks:Kaupm&#225;ttarr&#253;rnun%20-%20Yfirlit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Macintosh%20HD:Users:stefanolafsson:Desktop:Sta&#240;a%20l&#225;gtekjuf&#243;lks:Kaupmattarbr%20&#237;%20kreppul&#246;ndum-&#205;sland%20og%20USA.xlsx" TargetMode="External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olafsson:Desktop:Sta&#240;a%20l&#225;gtekjuf&#243;lks:Atvinnuleysi%20&#237;%20ESB%202008-1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olafsson:Desktop:Sta&#240;a%20l&#225;gtekjuf&#243;lks:Eurostat%20-%20GDP%20growth%201990-2013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olafsson:Library:Mail%20Downloads:Sta&#240;a%20l&#225;gtekjuf&#243;lks-11:T&#246;lur-Kaupm&#225;ttur%20launa%20og%20VLF%20&#225;%20mann%201945-2009.xlsx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olafsson:Downloads:THJ01601201232729516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tefanolafsson:Desktop:Sta&#240;a%20l&#225;gtekjuf&#243;lks:Kaupm&#225;ttar&#254;r&#243;un%20launa%201990-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258715424870294E-2"/>
          <c:y val="6.7317152366263497E-2"/>
          <c:w val="0.89107429466523103"/>
          <c:h val="0.82553981654355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Ráðstöfunartekjur á mann</c:v>
                </c:pt>
              </c:strCache>
            </c:strRef>
          </c:tx>
          <c:spPr>
            <a:solidFill>
              <a:srgbClr val="80808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54"/>
              <c:layout>
                <c:manualLayout>
                  <c:x val="-1.6867659614837299E-2"/>
                  <c:y val="5.00893878248524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100"/>
                </a:pPr>
                <a:endParaRPr lang="is-I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Sheet1!$A$2:$A$57</c:f>
              <c:numCache>
                <c:formatCode>General</c:formatCode>
                <c:ptCount val="56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</c:numCache>
            </c:numRef>
          </c:cat>
          <c:val>
            <c:numRef>
              <c:f>Sheet1!$B$2:$B$57</c:f>
              <c:numCache>
                <c:formatCode>General</c:formatCode>
                <c:ptCount val="56"/>
                <c:pt idx="0">
                  <c:v>-7.7</c:v>
                </c:pt>
                <c:pt idx="1">
                  <c:v>10.5</c:v>
                </c:pt>
                <c:pt idx="2">
                  <c:v>-5.2</c:v>
                </c:pt>
                <c:pt idx="3">
                  <c:v>11.2</c:v>
                </c:pt>
                <c:pt idx="4">
                  <c:v>2</c:v>
                </c:pt>
                <c:pt idx="5">
                  <c:v>0.4</c:v>
                </c:pt>
                <c:pt idx="6">
                  <c:v>1.6</c:v>
                </c:pt>
                <c:pt idx="7">
                  <c:v>11</c:v>
                </c:pt>
                <c:pt idx="8">
                  <c:v>11.8</c:v>
                </c:pt>
                <c:pt idx="9">
                  <c:v>10.3</c:v>
                </c:pt>
                <c:pt idx="10">
                  <c:v>11.9</c:v>
                </c:pt>
                <c:pt idx="11">
                  <c:v>5</c:v>
                </c:pt>
                <c:pt idx="12">
                  <c:v>-2.7</c:v>
                </c:pt>
                <c:pt idx="13">
                  <c:v>-8.4</c:v>
                </c:pt>
                <c:pt idx="14">
                  <c:v>-6.1</c:v>
                </c:pt>
                <c:pt idx="15">
                  <c:v>17.100000000000001</c:v>
                </c:pt>
                <c:pt idx="16">
                  <c:v>15.1</c:v>
                </c:pt>
                <c:pt idx="17">
                  <c:v>8.4</c:v>
                </c:pt>
                <c:pt idx="18">
                  <c:v>7.3</c:v>
                </c:pt>
                <c:pt idx="19">
                  <c:v>11.6</c:v>
                </c:pt>
                <c:pt idx="20">
                  <c:v>-15.1</c:v>
                </c:pt>
                <c:pt idx="21">
                  <c:v>2.2999999999999998</c:v>
                </c:pt>
                <c:pt idx="22">
                  <c:v>15.5</c:v>
                </c:pt>
                <c:pt idx="23">
                  <c:v>8.5</c:v>
                </c:pt>
                <c:pt idx="24">
                  <c:v>2</c:v>
                </c:pt>
                <c:pt idx="25">
                  <c:v>1.1000000000000001</c:v>
                </c:pt>
                <c:pt idx="26">
                  <c:v>5.5</c:v>
                </c:pt>
                <c:pt idx="27">
                  <c:v>2.2000000000000002</c:v>
                </c:pt>
                <c:pt idx="28">
                  <c:v>-12.5</c:v>
                </c:pt>
                <c:pt idx="29">
                  <c:v>-2.5</c:v>
                </c:pt>
                <c:pt idx="30">
                  <c:v>10.8</c:v>
                </c:pt>
                <c:pt idx="31">
                  <c:v>9.5</c:v>
                </c:pt>
                <c:pt idx="32">
                  <c:v>25.8</c:v>
                </c:pt>
                <c:pt idx="33">
                  <c:v>-2.7</c:v>
                </c:pt>
                <c:pt idx="34">
                  <c:v>-9.4</c:v>
                </c:pt>
                <c:pt idx="35">
                  <c:v>-4.5999999999999996</c:v>
                </c:pt>
                <c:pt idx="36">
                  <c:v>2.5</c:v>
                </c:pt>
                <c:pt idx="37">
                  <c:v>-3.3</c:v>
                </c:pt>
                <c:pt idx="38">
                  <c:v>-6.8</c:v>
                </c:pt>
                <c:pt idx="39">
                  <c:v>0</c:v>
                </c:pt>
                <c:pt idx="40">
                  <c:v>3.8</c:v>
                </c:pt>
                <c:pt idx="41">
                  <c:v>3.9</c:v>
                </c:pt>
                <c:pt idx="42">
                  <c:v>5.9</c:v>
                </c:pt>
                <c:pt idx="43">
                  <c:v>7</c:v>
                </c:pt>
                <c:pt idx="44">
                  <c:v>4.7</c:v>
                </c:pt>
                <c:pt idx="45">
                  <c:v>5.2</c:v>
                </c:pt>
                <c:pt idx="46">
                  <c:v>-1.2</c:v>
                </c:pt>
                <c:pt idx="47">
                  <c:v>0.2</c:v>
                </c:pt>
                <c:pt idx="48">
                  <c:v>4.2</c:v>
                </c:pt>
                <c:pt idx="49">
                  <c:v>5.3</c:v>
                </c:pt>
                <c:pt idx="50">
                  <c:v>7.7</c:v>
                </c:pt>
                <c:pt idx="51">
                  <c:v>6.3</c:v>
                </c:pt>
                <c:pt idx="52">
                  <c:v>7.6</c:v>
                </c:pt>
                <c:pt idx="53">
                  <c:v>-0.6</c:v>
                </c:pt>
                <c:pt idx="54">
                  <c:v>-16.399999999999999</c:v>
                </c:pt>
                <c:pt idx="55">
                  <c:v>-12.6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690944"/>
        <c:axId val="164729984"/>
      </c:barChart>
      <c:catAx>
        <c:axId val="164690944"/>
        <c:scaling>
          <c:orientation val="minMax"/>
        </c:scaling>
        <c:delete val="0"/>
        <c:axPos val="b"/>
        <c:majorGridlines>
          <c:spPr>
            <a:ln>
              <a:solidFill>
                <a:sysClr val="window" lastClr="FFFFFF">
                  <a:lumMod val="85000"/>
                </a:sysClr>
              </a:solidFill>
            </a:ln>
          </c:spPr>
        </c:majorGridlines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is-IS"/>
          </a:p>
        </c:txPr>
        <c:crossAx val="164729984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6472998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breyting frá fyrra ári</a:t>
                </a:r>
              </a:p>
            </c:rich>
          </c:tx>
          <c:layout>
            <c:manualLayout>
              <c:xMode val="edge"/>
              <c:yMode val="edge"/>
              <c:x val="0"/>
              <c:y val="0.2474310859306189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is-IS"/>
          </a:p>
        </c:txPr>
        <c:crossAx val="164690944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A6A6A6"/>
      </a:solidFill>
      <a:prstDash val="solid"/>
    </a:ln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s-IS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Sheet0!$A$197</c:f>
              <c:strCache>
                <c:ptCount val="1"/>
                <c:pt idx="0">
                  <c:v>Meðaltal ESB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diamond"/>
            <c:size val="9"/>
            <c:spPr>
              <a:solidFill>
                <a:schemeClr val="tx1">
                  <a:lumMod val="85000"/>
                  <a:lumOff val="1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</c:marker>
          <c:cat>
            <c:strRef>
              <c:f>Sheet0!$C$196:$F$196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strCache>
            </c:strRef>
          </c:cat>
          <c:val>
            <c:numRef>
              <c:f>Sheet0!$C$197:$F$197</c:f>
              <c:numCache>
                <c:formatCode>General</c:formatCode>
                <c:ptCount val="4"/>
                <c:pt idx="0">
                  <c:v>0.3</c:v>
                </c:pt>
                <c:pt idx="1">
                  <c:v>-4.3</c:v>
                </c:pt>
                <c:pt idx="2">
                  <c:v>2</c:v>
                </c:pt>
                <c:pt idx="3">
                  <c:v>1.6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Sheet0!$A$199</c:f>
              <c:strCache>
                <c:ptCount val="1"/>
                <c:pt idx="0">
                  <c:v>Írland</c:v>
                </c:pt>
              </c:strCache>
            </c:strRef>
          </c:tx>
          <c:spPr>
            <a:ln w="76200">
              <a:solidFill>
                <a:schemeClr val="accent6">
                  <a:lumMod val="50000"/>
                </a:schemeClr>
              </a:solidFill>
              <a:prstDash val="sysDot"/>
            </a:ln>
          </c:spPr>
          <c:marker>
            <c:symbol val="triangle"/>
            <c:size val="9"/>
            <c:spPr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c:spPr>
          </c:marker>
          <c:cat>
            <c:strRef>
              <c:f>Sheet0!$C$196:$F$196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strCache>
            </c:strRef>
          </c:cat>
          <c:val>
            <c:numRef>
              <c:f>Sheet0!$C$199:$F$199</c:f>
              <c:numCache>
                <c:formatCode>General</c:formatCode>
                <c:ptCount val="4"/>
                <c:pt idx="0">
                  <c:v>-3</c:v>
                </c:pt>
                <c:pt idx="1">
                  <c:v>-7</c:v>
                </c:pt>
                <c:pt idx="2">
                  <c:v>-0.4</c:v>
                </c:pt>
                <c:pt idx="3">
                  <c:v>1.1000000000000001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Sheet0!$A$200</c:f>
              <c:strCache>
                <c:ptCount val="1"/>
                <c:pt idx="0">
                  <c:v>Grikkland</c:v>
                </c:pt>
              </c:strCache>
            </c:strRef>
          </c:tx>
          <c:spPr>
            <a:ln w="31750" cap="rnd">
              <a:solidFill>
                <a:schemeClr val="tx1">
                  <a:lumMod val="75000"/>
                  <a:lumOff val="25000"/>
                </a:schemeClr>
              </a:solidFill>
              <a:prstDash val="dash"/>
              <a:round/>
            </a:ln>
          </c:spPr>
          <c:marker>
            <c:symbol val="star"/>
            <c:size val="9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Sheet0!$C$196:$F$196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strCache>
            </c:strRef>
          </c:cat>
          <c:val>
            <c:numRef>
              <c:f>Sheet0!$C$200:$F$200</c:f>
              <c:numCache>
                <c:formatCode>General</c:formatCode>
                <c:ptCount val="4"/>
                <c:pt idx="0">
                  <c:v>-0.2</c:v>
                </c:pt>
                <c:pt idx="1">
                  <c:v>-3.3</c:v>
                </c:pt>
                <c:pt idx="2">
                  <c:v>-3.5</c:v>
                </c:pt>
                <c:pt idx="3">
                  <c:v>-5.5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Sheet0!$A$202</c:f>
              <c:strCache>
                <c:ptCount val="1"/>
                <c:pt idx="0">
                  <c:v>Lettland</c:v>
                </c:pt>
              </c:strCache>
            </c:strRef>
          </c:tx>
          <c:spPr>
            <a:ln w="31750">
              <a:solidFill>
                <a:schemeClr val="bg1">
                  <a:lumMod val="50000"/>
                </a:schemeClr>
              </a:solidFill>
            </a:ln>
          </c:spPr>
          <c:marker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cat>
            <c:strRef>
              <c:f>Sheet0!$C$196:$F$196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strCache>
            </c:strRef>
          </c:cat>
          <c:val>
            <c:numRef>
              <c:f>Sheet0!$C$202:$F$202</c:f>
              <c:numCache>
                <c:formatCode>General</c:formatCode>
                <c:ptCount val="4"/>
                <c:pt idx="0">
                  <c:v>-3.3</c:v>
                </c:pt>
                <c:pt idx="1">
                  <c:v>-17.7</c:v>
                </c:pt>
                <c:pt idx="2">
                  <c:v>-0.3</c:v>
                </c:pt>
                <c:pt idx="3">
                  <c:v>4.5</c:v>
                </c:pt>
              </c:numCache>
            </c:numRef>
          </c:val>
          <c:smooth val="0"/>
        </c:ser>
        <c:ser>
          <c:idx val="9"/>
          <c:order val="4"/>
          <c:tx>
            <c:strRef>
              <c:f>Sheet0!$A$206</c:f>
              <c:strCache>
                <c:ptCount val="1"/>
                <c:pt idx="0">
                  <c:v>Ísland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circle"/>
            <c:size val="8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Sheet0!$C$196:$F$196</c:f>
              <c:strCach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strCache>
            </c:strRef>
          </c:cat>
          <c:val>
            <c:numRef>
              <c:f>Sheet0!$C$206:$F$206</c:f>
              <c:numCache>
                <c:formatCode>General</c:formatCode>
                <c:ptCount val="4"/>
                <c:pt idx="0">
                  <c:v>1.3</c:v>
                </c:pt>
                <c:pt idx="1">
                  <c:v>-6.7</c:v>
                </c:pt>
                <c:pt idx="2">
                  <c:v>-4</c:v>
                </c:pt>
                <c:pt idx="3">
                  <c:v>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639424"/>
        <c:axId val="97920128"/>
      </c:lineChart>
      <c:catAx>
        <c:axId val="97639424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majorTickMark val="out"/>
        <c:minorTickMark val="none"/>
        <c:tickLblPos val="low"/>
        <c:crossAx val="97920128"/>
        <c:crosses val="autoZero"/>
        <c:auto val="1"/>
        <c:lblAlgn val="ctr"/>
        <c:lblOffset val="100"/>
        <c:noMultiLvlLbl val="0"/>
      </c:catAx>
      <c:valAx>
        <c:axId val="97920128"/>
        <c:scaling>
          <c:orientation val="minMax"/>
          <c:max val="5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Raunbreyting VLF frá fyrra ári (%)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7639424"/>
        <c:crosses val="autoZero"/>
        <c:crossBetween val="between"/>
      </c:valAx>
      <c:spPr>
        <a:ln>
          <a:solidFill>
            <a:schemeClr val="bg1">
              <a:lumMod val="65000"/>
            </a:schemeClr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is-IS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Arial"/>
          <a:cs typeface="Arial"/>
        </a:defRPr>
      </a:pPr>
      <a:endParaRPr lang="is-I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Data!$A$53</c:f>
              <c:strCache>
                <c:ptCount val="1"/>
                <c:pt idx="0">
                  <c:v>Meðaltal ESB</c:v>
                </c:pt>
              </c:strCache>
            </c:strRef>
          </c:tx>
          <c:spPr>
            <a:ln w="44450">
              <a:solidFill>
                <a:schemeClr val="tx1"/>
              </a:solidFill>
            </a:ln>
          </c:spPr>
          <c:marker>
            <c:symbol val="diamond"/>
            <c:size val="9"/>
            <c:spPr>
              <a:solidFill>
                <a:schemeClr val="bg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cat>
            <c:strRef>
              <c:f>Data!$B$52:$Q$52</c:f>
              <c:strCache>
                <c:ptCount val="16"/>
                <c:pt idx="0">
                  <c:v>2008 Q1</c:v>
                </c:pt>
                <c:pt idx="1">
                  <c:v>2008 Q2</c:v>
                </c:pt>
                <c:pt idx="2">
                  <c:v>2008 Q3</c:v>
                </c:pt>
                <c:pt idx="3">
                  <c:v>2008 Q4</c:v>
                </c:pt>
                <c:pt idx="4">
                  <c:v>2009 Q1</c:v>
                </c:pt>
                <c:pt idx="5">
                  <c:v>2009 Q2</c:v>
                </c:pt>
                <c:pt idx="6">
                  <c:v>2009 Q3</c:v>
                </c:pt>
                <c:pt idx="7">
                  <c:v>2009 Q4</c:v>
                </c:pt>
                <c:pt idx="8">
                  <c:v>2010 Q1</c:v>
                </c:pt>
                <c:pt idx="9">
                  <c:v>2010 Q2</c:v>
                </c:pt>
                <c:pt idx="10">
                  <c:v>2010 Q3</c:v>
                </c:pt>
                <c:pt idx="11">
                  <c:v>2010 Q4</c:v>
                </c:pt>
                <c:pt idx="12">
                  <c:v>2011 Q1</c:v>
                </c:pt>
                <c:pt idx="13">
                  <c:v>2011 Q2</c:v>
                </c:pt>
                <c:pt idx="14">
                  <c:v>2011 Q3</c:v>
                </c:pt>
                <c:pt idx="15">
                  <c:v>2011 Q4</c:v>
                </c:pt>
              </c:strCache>
            </c:strRef>
          </c:cat>
          <c:val>
            <c:numRef>
              <c:f>Data!$B$53:$Q$53</c:f>
              <c:numCache>
                <c:formatCode>#,##0.0</c:formatCode>
                <c:ptCount val="16"/>
                <c:pt idx="0">
                  <c:v>6.8</c:v>
                </c:pt>
                <c:pt idx="1">
                  <c:v>6.5</c:v>
                </c:pt>
                <c:pt idx="2">
                  <c:v>6.5</c:v>
                </c:pt>
                <c:pt idx="3">
                  <c:v>7</c:v>
                </c:pt>
                <c:pt idx="4">
                  <c:v>8.1999999999999993</c:v>
                </c:pt>
                <c:pt idx="5">
                  <c:v>8.3000000000000007</c:v>
                </c:pt>
                <c:pt idx="6">
                  <c:v>8.5</c:v>
                </c:pt>
                <c:pt idx="7">
                  <c:v>8.8000000000000007</c:v>
                </c:pt>
                <c:pt idx="8">
                  <c:v>9.6</c:v>
                </c:pt>
                <c:pt idx="9">
                  <c:v>9.1</c:v>
                </c:pt>
                <c:pt idx="10">
                  <c:v>8.9</c:v>
                </c:pt>
                <c:pt idx="11">
                  <c:v>9</c:v>
                </c:pt>
                <c:pt idx="12">
                  <c:v>9.4</c:v>
                </c:pt>
                <c:pt idx="13">
                  <c:v>8.9</c:v>
                </c:pt>
                <c:pt idx="14">
                  <c:v>9</c:v>
                </c:pt>
              </c:numCache>
            </c:numRef>
          </c:val>
          <c:smooth val="0"/>
        </c:ser>
        <c:ser>
          <c:idx val="5"/>
          <c:order val="1"/>
          <c:tx>
            <c:strRef>
              <c:f>Data!$A$54</c:f>
              <c:strCache>
                <c:ptCount val="1"/>
                <c:pt idx="0">
                  <c:v>Írland</c:v>
                </c:pt>
              </c:strCache>
            </c:strRef>
          </c:tx>
          <c:spPr>
            <a:ln w="31750">
              <a:solidFill>
                <a:schemeClr val="accent6">
                  <a:lumMod val="50000"/>
                </a:schemeClr>
              </a:solidFill>
            </a:ln>
          </c:spPr>
          <c:marker>
            <c:symbol val="circle"/>
            <c:size val="8"/>
            <c:spPr>
              <a:solidFill>
                <a:schemeClr val="accent6">
                  <a:lumMod val="50000"/>
                </a:schemeClr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cat>
            <c:strRef>
              <c:f>Data!$B$52:$Q$52</c:f>
              <c:strCache>
                <c:ptCount val="16"/>
                <c:pt idx="0">
                  <c:v>2008 Q1</c:v>
                </c:pt>
                <c:pt idx="1">
                  <c:v>2008 Q2</c:v>
                </c:pt>
                <c:pt idx="2">
                  <c:v>2008 Q3</c:v>
                </c:pt>
                <c:pt idx="3">
                  <c:v>2008 Q4</c:v>
                </c:pt>
                <c:pt idx="4">
                  <c:v>2009 Q1</c:v>
                </c:pt>
                <c:pt idx="5">
                  <c:v>2009 Q2</c:v>
                </c:pt>
                <c:pt idx="6">
                  <c:v>2009 Q3</c:v>
                </c:pt>
                <c:pt idx="7">
                  <c:v>2009 Q4</c:v>
                </c:pt>
                <c:pt idx="8">
                  <c:v>2010 Q1</c:v>
                </c:pt>
                <c:pt idx="9">
                  <c:v>2010 Q2</c:v>
                </c:pt>
                <c:pt idx="10">
                  <c:v>2010 Q3</c:v>
                </c:pt>
                <c:pt idx="11">
                  <c:v>2010 Q4</c:v>
                </c:pt>
                <c:pt idx="12">
                  <c:v>2011 Q1</c:v>
                </c:pt>
                <c:pt idx="13">
                  <c:v>2011 Q2</c:v>
                </c:pt>
                <c:pt idx="14">
                  <c:v>2011 Q3</c:v>
                </c:pt>
                <c:pt idx="15">
                  <c:v>2011 Q4</c:v>
                </c:pt>
              </c:strCache>
            </c:strRef>
          </c:cat>
          <c:val>
            <c:numRef>
              <c:f>Data!$B$54:$Q$54</c:f>
              <c:numCache>
                <c:formatCode>#,##0.0</c:formatCode>
                <c:ptCount val="16"/>
                <c:pt idx="0">
                  <c:v>4.5</c:v>
                </c:pt>
                <c:pt idx="1">
                  <c:v>5</c:v>
                </c:pt>
                <c:pt idx="2">
                  <c:v>6.5</c:v>
                </c:pt>
                <c:pt idx="3">
                  <c:v>7.3</c:v>
                </c:pt>
                <c:pt idx="4">
                  <c:v>9.6</c:v>
                </c:pt>
                <c:pt idx="5">
                  <c:v>11.6</c:v>
                </c:pt>
                <c:pt idx="6">
                  <c:v>12.2</c:v>
                </c:pt>
                <c:pt idx="7">
                  <c:v>12.1</c:v>
                </c:pt>
                <c:pt idx="8">
                  <c:v>12.6</c:v>
                </c:pt>
                <c:pt idx="9">
                  <c:v>13.4</c:v>
                </c:pt>
                <c:pt idx="10">
                  <c:v>13.5</c:v>
                </c:pt>
                <c:pt idx="11">
                  <c:v>13.7</c:v>
                </c:pt>
                <c:pt idx="12">
                  <c:v>13.8</c:v>
                </c:pt>
                <c:pt idx="13">
                  <c:v>14.2</c:v>
                </c:pt>
                <c:pt idx="14">
                  <c:v>14.8</c:v>
                </c:pt>
              </c:numCache>
            </c:numRef>
          </c:val>
          <c:smooth val="0"/>
        </c:ser>
        <c:ser>
          <c:idx val="6"/>
          <c:order val="2"/>
          <c:tx>
            <c:strRef>
              <c:f>Data!$A$55</c:f>
              <c:strCache>
                <c:ptCount val="1"/>
                <c:pt idx="0">
                  <c:v>Lettland</c:v>
                </c:pt>
              </c:strCache>
            </c:strRef>
          </c:tx>
          <c:spPr>
            <a:ln w="34925"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cat>
            <c:strRef>
              <c:f>Data!$B$52:$Q$52</c:f>
              <c:strCache>
                <c:ptCount val="16"/>
                <c:pt idx="0">
                  <c:v>2008 Q1</c:v>
                </c:pt>
                <c:pt idx="1">
                  <c:v>2008 Q2</c:v>
                </c:pt>
                <c:pt idx="2">
                  <c:v>2008 Q3</c:v>
                </c:pt>
                <c:pt idx="3">
                  <c:v>2008 Q4</c:v>
                </c:pt>
                <c:pt idx="4">
                  <c:v>2009 Q1</c:v>
                </c:pt>
                <c:pt idx="5">
                  <c:v>2009 Q2</c:v>
                </c:pt>
                <c:pt idx="6">
                  <c:v>2009 Q3</c:v>
                </c:pt>
                <c:pt idx="7">
                  <c:v>2009 Q4</c:v>
                </c:pt>
                <c:pt idx="8">
                  <c:v>2010 Q1</c:v>
                </c:pt>
                <c:pt idx="9">
                  <c:v>2010 Q2</c:v>
                </c:pt>
                <c:pt idx="10">
                  <c:v>2010 Q3</c:v>
                </c:pt>
                <c:pt idx="11">
                  <c:v>2010 Q4</c:v>
                </c:pt>
                <c:pt idx="12">
                  <c:v>2011 Q1</c:v>
                </c:pt>
                <c:pt idx="13">
                  <c:v>2011 Q2</c:v>
                </c:pt>
                <c:pt idx="14">
                  <c:v>2011 Q3</c:v>
                </c:pt>
                <c:pt idx="15">
                  <c:v>2011 Q4</c:v>
                </c:pt>
              </c:strCache>
            </c:strRef>
          </c:cat>
          <c:val>
            <c:numRef>
              <c:f>Data!$B$55:$Q$55</c:f>
              <c:numCache>
                <c:formatCode>#,##0.0</c:formatCode>
                <c:ptCount val="16"/>
                <c:pt idx="0">
                  <c:v>6.8</c:v>
                </c:pt>
                <c:pt idx="1">
                  <c:v>5.9</c:v>
                </c:pt>
                <c:pt idx="2">
                  <c:v>6.5</c:v>
                </c:pt>
                <c:pt idx="3">
                  <c:v>9.1999999999999993</c:v>
                </c:pt>
                <c:pt idx="4">
                  <c:v>13.3</c:v>
                </c:pt>
                <c:pt idx="5">
                  <c:v>16.399999999999999</c:v>
                </c:pt>
                <c:pt idx="6">
                  <c:v>17.2</c:v>
                </c:pt>
                <c:pt idx="7">
                  <c:v>18.8</c:v>
                </c:pt>
                <c:pt idx="8">
                  <c:v>19.3</c:v>
                </c:pt>
                <c:pt idx="9">
                  <c:v>18.2</c:v>
                </c:pt>
                <c:pt idx="10">
                  <c:v>17.100000000000001</c:v>
                </c:pt>
                <c:pt idx="11">
                  <c:v>15.7</c:v>
                </c:pt>
                <c:pt idx="12">
                  <c:v>15.1</c:v>
                </c:pt>
                <c:pt idx="13">
                  <c:v>15.6</c:v>
                </c:pt>
                <c:pt idx="14">
                  <c:v>14</c:v>
                </c:pt>
                <c:pt idx="15">
                  <c:v>13.7</c:v>
                </c:pt>
              </c:numCache>
            </c:numRef>
          </c:val>
          <c:smooth val="0"/>
        </c:ser>
        <c:ser>
          <c:idx val="7"/>
          <c:order val="3"/>
          <c:tx>
            <c:strRef>
              <c:f>Data!$A$56</c:f>
              <c:strCache>
                <c:ptCount val="1"/>
                <c:pt idx="0">
                  <c:v>Spánn</c:v>
                </c:pt>
              </c:strCache>
            </c:strRef>
          </c:tx>
          <c:spPr>
            <a:ln w="31750">
              <a:solidFill>
                <a:schemeClr val="bg1">
                  <a:lumMod val="50000"/>
                </a:schemeClr>
              </a:solidFill>
            </a:ln>
          </c:spPr>
          <c:marker>
            <c:symbol val="x"/>
            <c:size val="7"/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c:spPr>
          </c:marker>
          <c:cat>
            <c:strRef>
              <c:f>Data!$B$52:$Q$52</c:f>
              <c:strCache>
                <c:ptCount val="16"/>
                <c:pt idx="0">
                  <c:v>2008 Q1</c:v>
                </c:pt>
                <c:pt idx="1">
                  <c:v>2008 Q2</c:v>
                </c:pt>
                <c:pt idx="2">
                  <c:v>2008 Q3</c:v>
                </c:pt>
                <c:pt idx="3">
                  <c:v>2008 Q4</c:v>
                </c:pt>
                <c:pt idx="4">
                  <c:v>2009 Q1</c:v>
                </c:pt>
                <c:pt idx="5">
                  <c:v>2009 Q2</c:v>
                </c:pt>
                <c:pt idx="6">
                  <c:v>2009 Q3</c:v>
                </c:pt>
                <c:pt idx="7">
                  <c:v>2009 Q4</c:v>
                </c:pt>
                <c:pt idx="8">
                  <c:v>2010 Q1</c:v>
                </c:pt>
                <c:pt idx="9">
                  <c:v>2010 Q2</c:v>
                </c:pt>
                <c:pt idx="10">
                  <c:v>2010 Q3</c:v>
                </c:pt>
                <c:pt idx="11">
                  <c:v>2010 Q4</c:v>
                </c:pt>
                <c:pt idx="12">
                  <c:v>2011 Q1</c:v>
                </c:pt>
                <c:pt idx="13">
                  <c:v>2011 Q2</c:v>
                </c:pt>
                <c:pt idx="14">
                  <c:v>2011 Q3</c:v>
                </c:pt>
                <c:pt idx="15">
                  <c:v>2011 Q4</c:v>
                </c:pt>
              </c:strCache>
            </c:strRef>
          </c:cat>
          <c:val>
            <c:numRef>
              <c:f>Data!$B$56:$Q$56</c:f>
              <c:numCache>
                <c:formatCode>#,##0.0</c:formatCode>
                <c:ptCount val="16"/>
                <c:pt idx="0">
                  <c:v>8.8000000000000007</c:v>
                </c:pt>
                <c:pt idx="1">
                  <c:v>9.4</c:v>
                </c:pt>
                <c:pt idx="2">
                  <c:v>10.3</c:v>
                </c:pt>
                <c:pt idx="3">
                  <c:v>12.6</c:v>
                </c:pt>
                <c:pt idx="4">
                  <c:v>15.3</c:v>
                </c:pt>
                <c:pt idx="5">
                  <c:v>16.100000000000001</c:v>
                </c:pt>
                <c:pt idx="6">
                  <c:v>16.2</c:v>
                </c:pt>
                <c:pt idx="7">
                  <c:v>16.899999999999999</c:v>
                </c:pt>
                <c:pt idx="8">
                  <c:v>18.100000000000001</c:v>
                </c:pt>
                <c:pt idx="9">
                  <c:v>18.3</c:v>
                </c:pt>
                <c:pt idx="10">
                  <c:v>18.100000000000001</c:v>
                </c:pt>
                <c:pt idx="11">
                  <c:v>18.600000000000001</c:v>
                </c:pt>
                <c:pt idx="12">
                  <c:v>19.5</c:v>
                </c:pt>
                <c:pt idx="13">
                  <c:v>19</c:v>
                </c:pt>
                <c:pt idx="14">
                  <c:v>19.600000000000001</c:v>
                </c:pt>
                <c:pt idx="15">
                  <c:v>20.8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Data!$A$58</c:f>
              <c:strCache>
                <c:ptCount val="1"/>
                <c:pt idx="0">
                  <c:v>Grikkland</c:v>
                </c:pt>
              </c:strCache>
            </c:strRef>
          </c:tx>
          <c:spPr>
            <a:ln>
              <a:solidFill>
                <a:schemeClr val="tx1">
                  <a:lumMod val="75000"/>
                  <a:lumOff val="25000"/>
                </a:schemeClr>
              </a:solidFill>
            </a:ln>
          </c:spPr>
          <c:marker>
            <c:spPr>
              <a:solidFill>
                <a:schemeClr val="bg1"/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c:spPr>
          </c:marker>
          <c:cat>
            <c:strRef>
              <c:f>Data!$B$52:$Q$52</c:f>
              <c:strCache>
                <c:ptCount val="16"/>
                <c:pt idx="0">
                  <c:v>2008 Q1</c:v>
                </c:pt>
                <c:pt idx="1">
                  <c:v>2008 Q2</c:v>
                </c:pt>
                <c:pt idx="2">
                  <c:v>2008 Q3</c:v>
                </c:pt>
                <c:pt idx="3">
                  <c:v>2008 Q4</c:v>
                </c:pt>
                <c:pt idx="4">
                  <c:v>2009 Q1</c:v>
                </c:pt>
                <c:pt idx="5">
                  <c:v>2009 Q2</c:v>
                </c:pt>
                <c:pt idx="6">
                  <c:v>2009 Q3</c:v>
                </c:pt>
                <c:pt idx="7">
                  <c:v>2009 Q4</c:v>
                </c:pt>
                <c:pt idx="8">
                  <c:v>2010 Q1</c:v>
                </c:pt>
                <c:pt idx="9">
                  <c:v>2010 Q2</c:v>
                </c:pt>
                <c:pt idx="10">
                  <c:v>2010 Q3</c:v>
                </c:pt>
                <c:pt idx="11">
                  <c:v>2010 Q4</c:v>
                </c:pt>
                <c:pt idx="12">
                  <c:v>2011 Q1</c:v>
                </c:pt>
                <c:pt idx="13">
                  <c:v>2011 Q2</c:v>
                </c:pt>
                <c:pt idx="14">
                  <c:v>2011 Q3</c:v>
                </c:pt>
                <c:pt idx="15">
                  <c:v>2011 Q4</c:v>
                </c:pt>
              </c:strCache>
            </c:strRef>
          </c:cat>
          <c:val>
            <c:numRef>
              <c:f>Data!$B$58:$Q$58</c:f>
              <c:numCache>
                <c:formatCode>#,##0.0</c:formatCode>
                <c:ptCount val="16"/>
                <c:pt idx="0">
                  <c:v>8.5</c:v>
                </c:pt>
                <c:pt idx="1">
                  <c:v>7.4</c:v>
                </c:pt>
                <c:pt idx="2">
                  <c:v>7.4</c:v>
                </c:pt>
                <c:pt idx="3">
                  <c:v>8.1</c:v>
                </c:pt>
                <c:pt idx="4">
                  <c:v>9.4</c:v>
                </c:pt>
                <c:pt idx="5">
                  <c:v>9</c:v>
                </c:pt>
                <c:pt idx="6">
                  <c:v>9.4</c:v>
                </c:pt>
                <c:pt idx="7">
                  <c:v>10.3</c:v>
                </c:pt>
                <c:pt idx="8">
                  <c:v>11.6</c:v>
                </c:pt>
                <c:pt idx="9">
                  <c:v>11.8</c:v>
                </c:pt>
                <c:pt idx="10">
                  <c:v>12.4</c:v>
                </c:pt>
                <c:pt idx="11">
                  <c:v>14.1</c:v>
                </c:pt>
                <c:pt idx="12">
                  <c:v>15.7</c:v>
                </c:pt>
                <c:pt idx="13">
                  <c:v>16.399999999999999</c:v>
                </c:pt>
                <c:pt idx="14">
                  <c:v>17.8</c:v>
                </c:pt>
                <c:pt idx="15">
                  <c:v>20.5</c:v>
                </c:pt>
              </c:numCache>
            </c:numRef>
          </c:val>
          <c:smooth val="0"/>
        </c:ser>
        <c:ser>
          <c:idx val="2"/>
          <c:order val="5"/>
          <c:tx>
            <c:strRef>
              <c:f>Data!$A$59</c:f>
              <c:strCache>
                <c:ptCount val="1"/>
                <c:pt idx="0">
                  <c:v>Portúgal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triangle"/>
            <c:size val="8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Data!$B$52:$Q$52</c:f>
              <c:strCache>
                <c:ptCount val="16"/>
                <c:pt idx="0">
                  <c:v>2008 Q1</c:v>
                </c:pt>
                <c:pt idx="1">
                  <c:v>2008 Q2</c:v>
                </c:pt>
                <c:pt idx="2">
                  <c:v>2008 Q3</c:v>
                </c:pt>
                <c:pt idx="3">
                  <c:v>2008 Q4</c:v>
                </c:pt>
                <c:pt idx="4">
                  <c:v>2009 Q1</c:v>
                </c:pt>
                <c:pt idx="5">
                  <c:v>2009 Q2</c:v>
                </c:pt>
                <c:pt idx="6">
                  <c:v>2009 Q3</c:v>
                </c:pt>
                <c:pt idx="7">
                  <c:v>2009 Q4</c:v>
                </c:pt>
                <c:pt idx="8">
                  <c:v>2010 Q1</c:v>
                </c:pt>
                <c:pt idx="9">
                  <c:v>2010 Q2</c:v>
                </c:pt>
                <c:pt idx="10">
                  <c:v>2010 Q3</c:v>
                </c:pt>
                <c:pt idx="11">
                  <c:v>2010 Q4</c:v>
                </c:pt>
                <c:pt idx="12">
                  <c:v>2011 Q1</c:v>
                </c:pt>
                <c:pt idx="13">
                  <c:v>2011 Q2</c:v>
                </c:pt>
                <c:pt idx="14">
                  <c:v>2011 Q3</c:v>
                </c:pt>
                <c:pt idx="15">
                  <c:v>2011 Q4</c:v>
                </c:pt>
              </c:strCache>
            </c:strRef>
          </c:cat>
          <c:val>
            <c:numRef>
              <c:f>Data!$B$59:$Q$59</c:f>
              <c:numCache>
                <c:formatCode>#,##0.0</c:formatCode>
                <c:ptCount val="16"/>
                <c:pt idx="0">
                  <c:v>7.8</c:v>
                </c:pt>
                <c:pt idx="1">
                  <c:v>7.6</c:v>
                </c:pt>
                <c:pt idx="2">
                  <c:v>8.1</c:v>
                </c:pt>
                <c:pt idx="3">
                  <c:v>8.1</c:v>
                </c:pt>
                <c:pt idx="4">
                  <c:v>9</c:v>
                </c:pt>
                <c:pt idx="5">
                  <c:v>9.1999999999999993</c:v>
                </c:pt>
                <c:pt idx="6">
                  <c:v>10.1</c:v>
                </c:pt>
                <c:pt idx="7">
                  <c:v>10.4</c:v>
                </c:pt>
                <c:pt idx="8">
                  <c:v>10.9</c:v>
                </c:pt>
                <c:pt idx="9">
                  <c:v>10.9</c:v>
                </c:pt>
                <c:pt idx="10">
                  <c:v>11.2</c:v>
                </c:pt>
                <c:pt idx="11">
                  <c:v>11.2</c:v>
                </c:pt>
                <c:pt idx="12">
                  <c:v>12.5</c:v>
                </c:pt>
                <c:pt idx="13">
                  <c:v>12.4</c:v>
                </c:pt>
                <c:pt idx="14">
                  <c:v>12.8</c:v>
                </c:pt>
                <c:pt idx="15">
                  <c:v>14.5</c:v>
                </c:pt>
              </c:numCache>
            </c:numRef>
          </c:val>
          <c:smooth val="0"/>
        </c:ser>
        <c:ser>
          <c:idx val="8"/>
          <c:order val="6"/>
          <c:tx>
            <c:strRef>
              <c:f>Data!$A$57</c:f>
              <c:strCache>
                <c:ptCount val="1"/>
                <c:pt idx="0">
                  <c:v>Ísland</c:v>
                </c:pt>
              </c:strCache>
            </c:strRef>
          </c:tx>
          <c:spPr>
            <a:ln w="44450">
              <a:solidFill>
                <a:srgbClr val="0000FF"/>
              </a:solidFill>
            </a:ln>
          </c:spPr>
          <c:marker>
            <c:symbol val="none"/>
          </c:marker>
          <c:cat>
            <c:strRef>
              <c:f>Data!$B$52:$Q$52</c:f>
              <c:strCache>
                <c:ptCount val="16"/>
                <c:pt idx="0">
                  <c:v>2008 Q1</c:v>
                </c:pt>
                <c:pt idx="1">
                  <c:v>2008 Q2</c:v>
                </c:pt>
                <c:pt idx="2">
                  <c:v>2008 Q3</c:v>
                </c:pt>
                <c:pt idx="3">
                  <c:v>2008 Q4</c:v>
                </c:pt>
                <c:pt idx="4">
                  <c:v>2009 Q1</c:v>
                </c:pt>
                <c:pt idx="5">
                  <c:v>2009 Q2</c:v>
                </c:pt>
                <c:pt idx="6">
                  <c:v>2009 Q3</c:v>
                </c:pt>
                <c:pt idx="7">
                  <c:v>2009 Q4</c:v>
                </c:pt>
                <c:pt idx="8">
                  <c:v>2010 Q1</c:v>
                </c:pt>
                <c:pt idx="9">
                  <c:v>2010 Q2</c:v>
                </c:pt>
                <c:pt idx="10">
                  <c:v>2010 Q3</c:v>
                </c:pt>
                <c:pt idx="11">
                  <c:v>2010 Q4</c:v>
                </c:pt>
                <c:pt idx="12">
                  <c:v>2011 Q1</c:v>
                </c:pt>
                <c:pt idx="13">
                  <c:v>2011 Q2</c:v>
                </c:pt>
                <c:pt idx="14">
                  <c:v>2011 Q3</c:v>
                </c:pt>
                <c:pt idx="15">
                  <c:v>2011 Q4</c:v>
                </c:pt>
              </c:strCache>
            </c:strRef>
          </c:cat>
          <c:val>
            <c:numRef>
              <c:f>Data!$B$57:$Q$57</c:f>
              <c:numCache>
                <c:formatCode>#,##0.0</c:formatCode>
                <c:ptCount val="16"/>
                <c:pt idx="0">
                  <c:v>2.2999999999999998</c:v>
                </c:pt>
                <c:pt idx="1">
                  <c:v>3.2</c:v>
                </c:pt>
                <c:pt idx="2">
                  <c:v>2.4</c:v>
                </c:pt>
                <c:pt idx="3">
                  <c:v>3.8</c:v>
                </c:pt>
                <c:pt idx="4">
                  <c:v>6.6</c:v>
                </c:pt>
                <c:pt idx="5">
                  <c:v>9.1</c:v>
                </c:pt>
                <c:pt idx="6">
                  <c:v>6.1</c:v>
                </c:pt>
                <c:pt idx="7">
                  <c:v>6.5</c:v>
                </c:pt>
                <c:pt idx="8">
                  <c:v>7.1</c:v>
                </c:pt>
                <c:pt idx="9">
                  <c:v>8.6</c:v>
                </c:pt>
                <c:pt idx="10">
                  <c:v>6.2</c:v>
                </c:pt>
                <c:pt idx="11">
                  <c:v>7.1</c:v>
                </c:pt>
                <c:pt idx="12">
                  <c:v>7.5</c:v>
                </c:pt>
                <c:pt idx="13">
                  <c:v>8.4</c:v>
                </c:pt>
                <c:pt idx="14">
                  <c:v>5.9</c:v>
                </c:pt>
                <c:pt idx="15" formatCode="General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42144"/>
        <c:axId val="97964416"/>
      </c:lineChart>
      <c:catAx>
        <c:axId val="9794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7964416"/>
        <c:crosses val="autoZero"/>
        <c:auto val="1"/>
        <c:lblAlgn val="ctr"/>
        <c:lblOffset val="100"/>
        <c:noMultiLvlLbl val="0"/>
      </c:catAx>
      <c:valAx>
        <c:axId val="97964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Atvinnulausir sem % vinnuafls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979421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is-I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Arial"/>
          <a:cs typeface="Arial"/>
        </a:defRPr>
      </a:pPr>
      <a:endParaRPr lang="is-I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Sheet0!$A$137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numFmt formatCode="0" sourceLinked="0"/>
            <c:txPr>
              <a:bodyPr rot="-5400000" vert="horz"/>
              <a:lstStyle/>
              <a:p>
                <a:pPr>
                  <a:defRPr/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Sheet0!$B$136:$F$136</c:f>
              <c:strCache>
                <c:ptCount val="5"/>
                <c:pt idx="0">
                  <c:v>Meðaltal ESB</c:v>
                </c:pt>
                <c:pt idx="1">
                  <c:v>Grikkland</c:v>
                </c:pt>
                <c:pt idx="2">
                  <c:v>Lettland</c:v>
                </c:pt>
                <c:pt idx="3">
                  <c:v>Írland</c:v>
                </c:pt>
                <c:pt idx="4">
                  <c:v>Ísland</c:v>
                </c:pt>
              </c:strCache>
            </c:strRef>
          </c:cat>
          <c:val>
            <c:numRef>
              <c:f>Sheet0!$B$137:$F$137</c:f>
              <c:numCache>
                <c:formatCode>0.0</c:formatCode>
                <c:ptCount val="5"/>
                <c:pt idx="0">
                  <c:v>100.00000420763681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</c:ser>
        <c:ser>
          <c:idx val="1"/>
          <c:order val="1"/>
          <c:tx>
            <c:strRef>
              <c:f>Sheet0!$A$138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numFmt formatCode="0" sourceLinked="0"/>
            <c:txPr>
              <a:bodyPr rot="-5400000" vert="horz"/>
              <a:lstStyle/>
              <a:p>
                <a:pPr>
                  <a:defRPr/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Sheet0!$B$136:$F$136</c:f>
              <c:strCache>
                <c:ptCount val="5"/>
                <c:pt idx="0">
                  <c:v>Meðaltal ESB</c:v>
                </c:pt>
                <c:pt idx="1">
                  <c:v>Grikkland</c:v>
                </c:pt>
                <c:pt idx="2">
                  <c:v>Lettland</c:v>
                </c:pt>
                <c:pt idx="3">
                  <c:v>Írland</c:v>
                </c:pt>
                <c:pt idx="4">
                  <c:v>Ísland</c:v>
                </c:pt>
              </c:strCache>
            </c:strRef>
          </c:cat>
          <c:val>
            <c:numRef>
              <c:f>Sheet0!$B$138:$F$138</c:f>
              <c:numCache>
                <c:formatCode>0.0</c:formatCode>
                <c:ptCount val="5"/>
                <c:pt idx="0">
                  <c:v>95.660887197043806</c:v>
                </c:pt>
                <c:pt idx="1">
                  <c:v>99.434914001325694</c:v>
                </c:pt>
                <c:pt idx="2">
                  <c:v>79.523666342677743</c:v>
                </c:pt>
                <c:pt idx="3">
                  <c:v>88.795389249254598</c:v>
                </c:pt>
                <c:pt idx="4">
                  <c:v>80.601227217275721</c:v>
                </c:pt>
              </c:numCache>
            </c:numRef>
          </c:val>
        </c:ser>
        <c:ser>
          <c:idx val="2"/>
          <c:order val="2"/>
          <c:tx>
            <c:strRef>
              <c:f>Sheet0!$A$139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dLbls>
            <c:numFmt formatCode="0" sourceLinked="0"/>
            <c:txPr>
              <a:bodyPr rot="-5400000" vert="horz"/>
              <a:lstStyle/>
              <a:p>
                <a:pPr>
                  <a:defRPr/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Sheet0!$B$136:$F$136</c:f>
              <c:strCache>
                <c:ptCount val="5"/>
                <c:pt idx="0">
                  <c:v>Meðaltal ESB</c:v>
                </c:pt>
                <c:pt idx="1">
                  <c:v>Grikkland</c:v>
                </c:pt>
                <c:pt idx="2">
                  <c:v>Lettland</c:v>
                </c:pt>
                <c:pt idx="3">
                  <c:v>Írland</c:v>
                </c:pt>
                <c:pt idx="4">
                  <c:v>Ísland</c:v>
                </c:pt>
              </c:strCache>
            </c:strRef>
          </c:cat>
          <c:val>
            <c:numRef>
              <c:f>Sheet0!$B$139:$F$139</c:f>
              <c:numCache>
                <c:formatCode>0.0</c:formatCode>
                <c:ptCount val="5"/>
                <c:pt idx="0">
                  <c:v>99.829195192689781</c:v>
                </c:pt>
                <c:pt idx="1">
                  <c:v>100.1409610778319</c:v>
                </c:pt>
                <c:pt idx="2">
                  <c:v>79.171940227537945</c:v>
                </c:pt>
                <c:pt idx="3">
                  <c:v>86.095650493279962</c:v>
                </c:pt>
                <c:pt idx="4">
                  <c:v>88.556289943737355</c:v>
                </c:pt>
              </c:numCache>
            </c:numRef>
          </c:val>
        </c:ser>
        <c:ser>
          <c:idx val="3"/>
          <c:order val="3"/>
          <c:tx>
            <c:strRef>
              <c:f>Sheet0!$A$140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numFmt formatCode="0" sourceLinked="0"/>
            <c:txPr>
              <a:bodyPr rot="-5400000" vert="horz"/>
              <a:lstStyle/>
              <a:p>
                <a:pPr>
                  <a:defRPr/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Sheet0!$B$136:$F$136</c:f>
              <c:strCache>
                <c:ptCount val="5"/>
                <c:pt idx="0">
                  <c:v>Meðaltal ESB</c:v>
                </c:pt>
                <c:pt idx="1">
                  <c:v>Grikkland</c:v>
                </c:pt>
                <c:pt idx="2">
                  <c:v>Lettland</c:v>
                </c:pt>
                <c:pt idx="3">
                  <c:v>Írland</c:v>
                </c:pt>
                <c:pt idx="4">
                  <c:v>Ísland</c:v>
                </c:pt>
              </c:strCache>
            </c:strRef>
          </c:cat>
          <c:val>
            <c:numRef>
              <c:f>Sheet0!$B$140:$F$140</c:f>
              <c:numCache>
                <c:formatCode>0.0</c:formatCode>
                <c:ptCount val="5"/>
                <c:pt idx="0">
                  <c:v>102.7277155491674</c:v>
                </c:pt>
                <c:pt idx="1">
                  <c:v>95.976578228963575</c:v>
                </c:pt>
                <c:pt idx="2">
                  <c:v>87.044172045116099</c:v>
                </c:pt>
                <c:pt idx="3">
                  <c:v>85.165443691380247</c:v>
                </c:pt>
                <c:pt idx="4">
                  <c:v>96.130806066895502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247232"/>
        <c:axId val="99248768"/>
      </c:barChart>
      <c:catAx>
        <c:axId val="992472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99248768"/>
        <c:crosses val="autoZero"/>
        <c:auto val="1"/>
        <c:lblAlgn val="ctr"/>
        <c:lblOffset val="100"/>
        <c:noMultiLvlLbl val="0"/>
      </c:catAx>
      <c:valAx>
        <c:axId val="992487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Vísitölur: 2008=100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992472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is-I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Arial"/>
          <a:cs typeface="Arial"/>
        </a:defRPr>
      </a:pPr>
      <a:endParaRPr lang="is-I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Data!$B$61</c:f>
              <c:strCache>
                <c:ptCount val="1"/>
                <c:pt idx="0">
                  <c:v>2011Q3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</c:spPr>
          </c:dPt>
          <c:dLbls>
            <c:txPr>
              <a:bodyPr rot="-5400000" vert="horz"/>
              <a:lstStyle/>
              <a:p>
                <a:pPr>
                  <a:defRPr sz="1100"/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Data!$A$62:$A$95</c:f>
              <c:strCache>
                <c:ptCount val="34"/>
                <c:pt idx="0">
                  <c:v>Ísland</c:v>
                </c:pt>
                <c:pt idx="1">
                  <c:v>Sviss</c:v>
                </c:pt>
                <c:pt idx="2">
                  <c:v>Noregur</c:v>
                </c:pt>
                <c:pt idx="3">
                  <c:v>Svíþjóð</c:v>
                </c:pt>
                <c:pt idx="4">
                  <c:v>Holland</c:v>
                </c:pt>
                <c:pt idx="5">
                  <c:v>Danmörk</c:v>
                </c:pt>
                <c:pt idx="6">
                  <c:v>Austurríki</c:v>
                </c:pt>
                <c:pt idx="7">
                  <c:v>Þýskaland</c:v>
                </c:pt>
                <c:pt idx="8">
                  <c:v>Finnland</c:v>
                </c:pt>
                <c:pt idx="9">
                  <c:v>Bretland</c:v>
                </c:pt>
                <c:pt idx="10">
                  <c:v>Kýpur</c:v>
                </c:pt>
                <c:pt idx="11">
                  <c:v>Eistland</c:v>
                </c:pt>
                <c:pt idx="12">
                  <c:v>Tékkland</c:v>
                </c:pt>
                <c:pt idx="13">
                  <c:v>Slóvenía</c:v>
                </c:pt>
                <c:pt idx="14">
                  <c:v>Luxemborg</c:v>
                </c:pt>
                <c:pt idx="15">
                  <c:v>Meðaltal ESB (27)</c:v>
                </c:pt>
                <c:pt idx="16">
                  <c:v>Portúgal</c:v>
                </c:pt>
                <c:pt idx="17">
                  <c:v>Frakkland</c:v>
                </c:pt>
                <c:pt idx="18">
                  <c:v>Lettland</c:v>
                </c:pt>
                <c:pt idx="19">
                  <c:v>Belgía</c:v>
                </c:pt>
                <c:pt idx="20">
                  <c:v>Litháen</c:v>
                </c:pt>
                <c:pt idx="21">
                  <c:v>Pólland</c:v>
                </c:pt>
                <c:pt idx="22">
                  <c:v>Búlgaría</c:v>
                </c:pt>
                <c:pt idx="23">
                  <c:v>Slóvakía</c:v>
                </c:pt>
                <c:pt idx="24">
                  <c:v>Írland</c:v>
                </c:pt>
                <c:pt idx="25">
                  <c:v>Rúmenía</c:v>
                </c:pt>
                <c:pt idx="26">
                  <c:v>Malta</c:v>
                </c:pt>
                <c:pt idx="27">
                  <c:v>Spánn</c:v>
                </c:pt>
                <c:pt idx="28">
                  <c:v>Ítalía</c:v>
                </c:pt>
                <c:pt idx="29">
                  <c:v>Ungverjaland</c:v>
                </c:pt>
                <c:pt idx="30">
                  <c:v>Grikkland</c:v>
                </c:pt>
                <c:pt idx="31">
                  <c:v>Króatía</c:v>
                </c:pt>
                <c:pt idx="32">
                  <c:v>Tyrkland</c:v>
                </c:pt>
                <c:pt idx="33">
                  <c:v>Makedónía</c:v>
                </c:pt>
              </c:strCache>
            </c:strRef>
          </c:cat>
          <c:val>
            <c:numRef>
              <c:f>Data!$B$62:$B$95</c:f>
              <c:numCache>
                <c:formatCode>#,##0.0</c:formatCode>
                <c:ptCount val="34"/>
                <c:pt idx="0">
                  <c:v>79.599999999999994</c:v>
                </c:pt>
                <c:pt idx="1">
                  <c:v>79.3</c:v>
                </c:pt>
                <c:pt idx="2">
                  <c:v>75.8</c:v>
                </c:pt>
                <c:pt idx="3">
                  <c:v>75.400000000000006</c:v>
                </c:pt>
                <c:pt idx="4">
                  <c:v>75.099999999999994</c:v>
                </c:pt>
                <c:pt idx="5">
                  <c:v>73.8</c:v>
                </c:pt>
                <c:pt idx="6">
                  <c:v>73</c:v>
                </c:pt>
                <c:pt idx="7">
                  <c:v>72.8</c:v>
                </c:pt>
                <c:pt idx="8">
                  <c:v>70.3</c:v>
                </c:pt>
                <c:pt idx="9">
                  <c:v>69.5</c:v>
                </c:pt>
                <c:pt idx="10">
                  <c:v>67.599999999999994</c:v>
                </c:pt>
                <c:pt idx="11">
                  <c:v>67.2</c:v>
                </c:pt>
                <c:pt idx="12">
                  <c:v>66.099999999999994</c:v>
                </c:pt>
                <c:pt idx="13">
                  <c:v>65.099999999999994</c:v>
                </c:pt>
                <c:pt idx="14">
                  <c:v>65</c:v>
                </c:pt>
                <c:pt idx="15">
                  <c:v>64.599999999999994</c:v>
                </c:pt>
                <c:pt idx="16">
                  <c:v>64.5</c:v>
                </c:pt>
                <c:pt idx="17">
                  <c:v>64.3</c:v>
                </c:pt>
                <c:pt idx="18">
                  <c:v>62.7</c:v>
                </c:pt>
                <c:pt idx="19">
                  <c:v>61.7</c:v>
                </c:pt>
                <c:pt idx="20">
                  <c:v>61.4</c:v>
                </c:pt>
                <c:pt idx="21">
                  <c:v>60.2</c:v>
                </c:pt>
                <c:pt idx="22">
                  <c:v>59.9</c:v>
                </c:pt>
                <c:pt idx="23">
                  <c:v>59.9</c:v>
                </c:pt>
                <c:pt idx="24">
                  <c:v>59.1</c:v>
                </c:pt>
                <c:pt idx="25">
                  <c:v>59.1</c:v>
                </c:pt>
                <c:pt idx="26">
                  <c:v>58.1</c:v>
                </c:pt>
                <c:pt idx="27">
                  <c:v>57.9</c:v>
                </c:pt>
                <c:pt idx="28">
                  <c:v>56.9</c:v>
                </c:pt>
                <c:pt idx="29">
                  <c:v>56.4</c:v>
                </c:pt>
                <c:pt idx="30">
                  <c:v>55.4</c:v>
                </c:pt>
                <c:pt idx="31">
                  <c:v>53.2</c:v>
                </c:pt>
                <c:pt idx="32">
                  <c:v>49.9</c:v>
                </c:pt>
                <c:pt idx="33">
                  <c:v>44.2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574144"/>
        <c:axId val="99575680"/>
      </c:barChart>
      <c:catAx>
        <c:axId val="995741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700000"/>
          <a:lstStyle/>
          <a:p>
            <a:pPr>
              <a:defRPr sz="1200" baseline="0"/>
            </a:pPr>
            <a:endParaRPr lang="is-IS"/>
          </a:p>
        </c:txPr>
        <c:crossAx val="99575680"/>
        <c:crosses val="autoZero"/>
        <c:auto val="1"/>
        <c:lblAlgn val="ctr"/>
        <c:lblOffset val="100"/>
        <c:tickLblSkip val="1"/>
        <c:noMultiLvlLbl val="0"/>
      </c:catAx>
      <c:valAx>
        <c:axId val="9957568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99574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/>
          <a:cs typeface="Arial"/>
        </a:defRPr>
      </a:pPr>
      <a:endParaRPr lang="is-I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Gini - Allar tekjur meðtaldar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dLbls>
            <c:txPr>
              <a:bodyPr rot="-5400000" vert="horz"/>
              <a:lstStyle/>
              <a:p>
                <a:pPr>
                  <a:defRPr sz="1100"/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Sheet1!$A$2:$A$19</c:f>
              <c:numCache>
                <c:formatCode>General</c:formatCode>
                <c:ptCount val="1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numCache>
            </c:numRef>
          </c:cat>
          <c:val>
            <c:numRef>
              <c:f>Sheet1!$C$2:$C$19</c:f>
              <c:numCache>
                <c:formatCode>0.00</c:formatCode>
                <c:ptCount val="18"/>
                <c:pt idx="0">
                  <c:v>0.21207146296079599</c:v>
                </c:pt>
                <c:pt idx="1">
                  <c:v>0.214257431327288</c:v>
                </c:pt>
                <c:pt idx="2">
                  <c:v>0.21483854469128599</c:v>
                </c:pt>
                <c:pt idx="3">
                  <c:v>0.21868191249708499</c:v>
                </c:pt>
                <c:pt idx="4">
                  <c:v>0.22847891092845399</c:v>
                </c:pt>
                <c:pt idx="5">
                  <c:v>0.238200249979484</c:v>
                </c:pt>
                <c:pt idx="6">
                  <c:v>0.25106231461761902</c:v>
                </c:pt>
                <c:pt idx="7">
                  <c:v>0.26086000651562202</c:v>
                </c:pt>
                <c:pt idx="8">
                  <c:v>0.274776116101273</c:v>
                </c:pt>
                <c:pt idx="9">
                  <c:v>0.285155508645556</c:v>
                </c:pt>
                <c:pt idx="10">
                  <c:v>0.30403522675614802</c:v>
                </c:pt>
                <c:pt idx="11">
                  <c:v>0.312121273586765</c:v>
                </c:pt>
                <c:pt idx="12">
                  <c:v>0.361373725418287</c:v>
                </c:pt>
                <c:pt idx="13">
                  <c:v>0.378712852730896</c:v>
                </c:pt>
                <c:pt idx="14">
                  <c:v>0.43186251133527898</c:v>
                </c:pt>
                <c:pt idx="15">
                  <c:v>0.33575873580693599</c:v>
                </c:pt>
                <c:pt idx="16">
                  <c:v>0.28858605120823899</c:v>
                </c:pt>
                <c:pt idx="17" formatCode="0.000">
                  <c:v>0.24452970984214201</c:v>
                </c:pt>
              </c:numCache>
            </c:numRef>
          </c:val>
        </c:ser>
        <c:ser>
          <c:idx val="0"/>
          <c:order val="1"/>
          <c:tx>
            <c:strRef>
              <c:f>Sheet1!$B$1</c:f>
              <c:strCache>
                <c:ptCount val="1"/>
                <c:pt idx="0">
                  <c:v>Gini - Án hluta fjármagnstekna (söluhagnaðar)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17"/>
              <c:layout>
                <c:manualLayout>
                  <c:x val="5.55555555555535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1000"/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Sheet1!$A$2:$A$19</c:f>
              <c:numCache>
                <c:formatCode>General</c:formatCode>
                <c:ptCount val="1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numCache>
            </c:numRef>
          </c:cat>
          <c:val>
            <c:numRef>
              <c:f>Sheet1!$B$2:$B$19</c:f>
              <c:numCache>
                <c:formatCode>0.00</c:formatCode>
                <c:ptCount val="18"/>
                <c:pt idx="0">
                  <c:v>0.193390952989246</c:v>
                </c:pt>
                <c:pt idx="1">
                  <c:v>0.19629563269876801</c:v>
                </c:pt>
                <c:pt idx="2">
                  <c:v>0.198103403481424</c:v>
                </c:pt>
                <c:pt idx="3">
                  <c:v>0.20141757931298099</c:v>
                </c:pt>
                <c:pt idx="4">
                  <c:v>0.22015882376642401</c:v>
                </c:pt>
                <c:pt idx="5">
                  <c:v>0.22804141501294201</c:v>
                </c:pt>
                <c:pt idx="6">
                  <c:v>0.23696636875045701</c:v>
                </c:pt>
                <c:pt idx="7">
                  <c:v>0.23548368858483601</c:v>
                </c:pt>
                <c:pt idx="8">
                  <c:v>0.23601303639326501</c:v>
                </c:pt>
                <c:pt idx="9">
                  <c:v>0.238695483995745</c:v>
                </c:pt>
                <c:pt idx="10">
                  <c:v>0.242400293221543</c:v>
                </c:pt>
                <c:pt idx="11">
                  <c:v>0.24940464655599301</c:v>
                </c:pt>
                <c:pt idx="12">
                  <c:v>0.26947582252767099</c:v>
                </c:pt>
                <c:pt idx="13">
                  <c:v>0.28542859541600202</c:v>
                </c:pt>
                <c:pt idx="14">
                  <c:v>0.29450445384865798</c:v>
                </c:pt>
                <c:pt idx="15">
                  <c:v>0.291776684906837</c:v>
                </c:pt>
                <c:pt idx="16">
                  <c:v>0.27290558968566597</c:v>
                </c:pt>
                <c:pt idx="17" formatCode="0.000">
                  <c:v>0.236052211251046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9607296"/>
        <c:axId val="99608832"/>
      </c:barChart>
      <c:catAx>
        <c:axId val="99607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9608832"/>
        <c:crosses val="autoZero"/>
        <c:auto val="1"/>
        <c:lblAlgn val="ctr"/>
        <c:lblOffset val="100"/>
        <c:noMultiLvlLbl val="0"/>
      </c:catAx>
      <c:valAx>
        <c:axId val="99608832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crossAx val="996072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is-I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Arial"/>
          <a:cs typeface="Arial"/>
        </a:defRPr>
      </a:pPr>
      <a:endParaRPr lang="is-I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11481481481499"/>
          <c:y val="5.76920138888889E-2"/>
          <c:w val="0.846014814814815"/>
          <c:h val="0.76223854166666605"/>
        </c:manualLayout>
      </c:layout>
      <c:lineChart>
        <c:grouping val="standard"/>
        <c:varyColors val="0"/>
        <c:ser>
          <c:idx val="1"/>
          <c:order val="0"/>
          <c:tx>
            <c:strRef>
              <c:f>'Nettó skattbyrði'!$U$11</c:f>
              <c:strCache>
                <c:ptCount val="1"/>
                <c:pt idx="0">
                  <c:v>Efsta tíund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'Nettó skattbyrði'!$Y$1:$AM$1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 formatCode="0">
                  <c:v>2007</c:v>
                </c:pt>
                <c:pt idx="12">
                  <c:v>2008</c:v>
                </c:pt>
                <c:pt idx="13">
                  <c:v>2009</c:v>
                </c:pt>
                <c:pt idx="14" formatCode="0">
                  <c:v>2010</c:v>
                </c:pt>
              </c:numCache>
            </c:numRef>
          </c:cat>
          <c:val>
            <c:numRef>
              <c:f>'Nettó skattbyrði'!$Y$11:$AM$11</c:f>
              <c:numCache>
                <c:formatCode>0.0</c:formatCode>
                <c:ptCount val="15"/>
                <c:pt idx="0">
                  <c:v>30.31612482335338</c:v>
                </c:pt>
                <c:pt idx="1">
                  <c:v>28.976454495331868</c:v>
                </c:pt>
                <c:pt idx="2">
                  <c:v>29.03695090626811</c:v>
                </c:pt>
                <c:pt idx="3">
                  <c:v>27.7030689928885</c:v>
                </c:pt>
                <c:pt idx="4">
                  <c:v>27.18379689332118</c:v>
                </c:pt>
                <c:pt idx="5">
                  <c:v>25.928069332970079</c:v>
                </c:pt>
                <c:pt idx="6">
                  <c:v>25.07580842264446</c:v>
                </c:pt>
                <c:pt idx="7">
                  <c:v>23.541904353947469</c:v>
                </c:pt>
                <c:pt idx="8">
                  <c:v>23.403083629961859</c:v>
                </c:pt>
                <c:pt idx="9">
                  <c:v>20.1514613749696</c:v>
                </c:pt>
                <c:pt idx="10">
                  <c:v>18.831898417826011</c:v>
                </c:pt>
                <c:pt idx="11">
                  <c:v>17.107360625679021</c:v>
                </c:pt>
                <c:pt idx="12">
                  <c:v>19.508473149628209</c:v>
                </c:pt>
                <c:pt idx="13">
                  <c:v>24.198243590226099</c:v>
                </c:pt>
                <c:pt idx="14">
                  <c:v>30.617513863282522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'Nettó skattbyrði'!$U$12</c:f>
              <c:strCache>
                <c:ptCount val="1"/>
                <c:pt idx="0">
                  <c:v>Efsta 1%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'Nettó skattbyrði'!$Y$1:$AM$1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 formatCode="0">
                  <c:v>2007</c:v>
                </c:pt>
                <c:pt idx="12">
                  <c:v>2008</c:v>
                </c:pt>
                <c:pt idx="13">
                  <c:v>2009</c:v>
                </c:pt>
                <c:pt idx="14" formatCode="0">
                  <c:v>2010</c:v>
                </c:pt>
              </c:numCache>
            </c:numRef>
          </c:cat>
          <c:val>
            <c:numRef>
              <c:f>'Nettó skattbyrði'!$Y$12:$AM$12</c:f>
              <c:numCache>
                <c:formatCode>0.0</c:formatCode>
                <c:ptCount val="15"/>
                <c:pt idx="0">
                  <c:v>32.223135674259233</c:v>
                </c:pt>
                <c:pt idx="1">
                  <c:v>27.818614688910959</c:v>
                </c:pt>
                <c:pt idx="2">
                  <c:v>27.68837266449772</c:v>
                </c:pt>
                <c:pt idx="3">
                  <c:v>24.52567419067514</c:v>
                </c:pt>
                <c:pt idx="4">
                  <c:v>21.97211467920015</c:v>
                </c:pt>
                <c:pt idx="5">
                  <c:v>17.40488378278425</c:v>
                </c:pt>
                <c:pt idx="6">
                  <c:v>16.530401951735289</c:v>
                </c:pt>
                <c:pt idx="7">
                  <c:v>15.34044478067533</c:v>
                </c:pt>
                <c:pt idx="8">
                  <c:v>15.774257693357169</c:v>
                </c:pt>
                <c:pt idx="9">
                  <c:v>13.29313516736288</c:v>
                </c:pt>
                <c:pt idx="10">
                  <c:v>13.05742611780188</c:v>
                </c:pt>
                <c:pt idx="11">
                  <c:v>12.980228628017681</c:v>
                </c:pt>
                <c:pt idx="12">
                  <c:v>14.675380347715549</c:v>
                </c:pt>
                <c:pt idx="13">
                  <c:v>20.198850456585109</c:v>
                </c:pt>
                <c:pt idx="14">
                  <c:v>33.273965103729431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'Nettó skattbyrði'!$U$2</c:f>
              <c:strCache>
                <c:ptCount val="1"/>
                <c:pt idx="0">
                  <c:v>Neðsta tíund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7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'Nettó skattbyrði'!$Y$1:$AM$1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 formatCode="0">
                  <c:v>2007</c:v>
                </c:pt>
                <c:pt idx="12">
                  <c:v>2008</c:v>
                </c:pt>
                <c:pt idx="13">
                  <c:v>2009</c:v>
                </c:pt>
                <c:pt idx="14" formatCode="0">
                  <c:v>2010</c:v>
                </c:pt>
              </c:numCache>
            </c:numRef>
          </c:cat>
          <c:val>
            <c:numRef>
              <c:f>'Nettó skattbyrði'!$Y$2:$AM$2</c:f>
              <c:numCache>
                <c:formatCode>0.0</c:formatCode>
                <c:ptCount val="15"/>
                <c:pt idx="0">
                  <c:v>-6.0147349309438756</c:v>
                </c:pt>
                <c:pt idx="1">
                  <c:v>-6.0365080248019281</c:v>
                </c:pt>
                <c:pt idx="2">
                  <c:v>-4.2231078987203068</c:v>
                </c:pt>
                <c:pt idx="3">
                  <c:v>-1.9496161301195749</c:v>
                </c:pt>
                <c:pt idx="4">
                  <c:v>-1.3752211471215781</c:v>
                </c:pt>
                <c:pt idx="5">
                  <c:v>0.75241021744426295</c:v>
                </c:pt>
                <c:pt idx="6">
                  <c:v>0.44838369194875499</c:v>
                </c:pt>
                <c:pt idx="7">
                  <c:v>2.2215642750240061</c:v>
                </c:pt>
                <c:pt idx="8">
                  <c:v>4.0580967020223717</c:v>
                </c:pt>
                <c:pt idx="9">
                  <c:v>3.1485013109834559</c:v>
                </c:pt>
                <c:pt idx="10">
                  <c:v>3.3162218570304272</c:v>
                </c:pt>
                <c:pt idx="11">
                  <c:v>2.970741441706267</c:v>
                </c:pt>
                <c:pt idx="12">
                  <c:v>2.0784086184573072</c:v>
                </c:pt>
                <c:pt idx="13">
                  <c:v>-0.29509818142543698</c:v>
                </c:pt>
                <c:pt idx="14">
                  <c:v>-2.957459673332099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646912"/>
        <c:axId val="100648832"/>
      </c:lineChart>
      <c:catAx>
        <c:axId val="10064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2700000" vert="horz"/>
          <a:lstStyle/>
          <a:p>
            <a:pPr>
              <a:defRPr/>
            </a:pPr>
            <a:endParaRPr lang="is-IS"/>
          </a:p>
        </c:txPr>
        <c:crossAx val="100648832"/>
        <c:crosses val="autoZero"/>
        <c:auto val="1"/>
        <c:lblAlgn val="ctr"/>
        <c:lblOffset val="100"/>
        <c:noMultiLvlLbl val="0"/>
      </c:catAx>
      <c:valAx>
        <c:axId val="1006488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Skattbyrði í %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006469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41729367162438"/>
          <c:y val="0.41504352352127799"/>
          <c:w val="0.23536182977127901"/>
          <c:h val="0.15857423007968699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spPr>
    <a:ln>
      <a:solidFill>
        <a:srgbClr val="A6A6A6"/>
      </a:solidFill>
    </a:ln>
  </c:spPr>
  <c:txPr>
    <a:bodyPr/>
    <a:lstStyle/>
    <a:p>
      <a:pPr>
        <a:defRPr sz="1200">
          <a:latin typeface="Arial"/>
          <a:cs typeface="Arial"/>
        </a:defRPr>
      </a:pPr>
      <a:endParaRPr lang="is-I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91462962963"/>
          <c:y val="5.3282291666666703E-2"/>
          <c:w val="0.85321499999999995"/>
          <c:h val="0.76664826388888896"/>
        </c:manualLayout>
      </c:layout>
      <c:lineChart>
        <c:grouping val="standard"/>
        <c:varyColors val="0"/>
        <c:ser>
          <c:idx val="0"/>
          <c:order val="0"/>
          <c:tx>
            <c:strRef>
              <c:f>'Nettó skattbyrði'!$U$14</c:f>
              <c:strCache>
                <c:ptCount val="1"/>
                <c:pt idx="0">
                  <c:v>Miðgildi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'Nettó skattbyrði'!$Y$1:$AM$1</c:f>
              <c:numCache>
                <c:formatCode>General</c:formatCode>
                <c:ptCount val="1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 formatCode="0">
                  <c:v>2007</c:v>
                </c:pt>
                <c:pt idx="12">
                  <c:v>2008</c:v>
                </c:pt>
                <c:pt idx="13">
                  <c:v>2009</c:v>
                </c:pt>
                <c:pt idx="14" formatCode="0">
                  <c:v>2010</c:v>
                </c:pt>
              </c:numCache>
            </c:numRef>
          </c:cat>
          <c:val>
            <c:numRef>
              <c:f>'Nettó skattbyrði'!$Y$14:$AM$14</c:f>
              <c:numCache>
                <c:formatCode>0.0</c:formatCode>
                <c:ptCount val="15"/>
                <c:pt idx="0">
                  <c:v>18.155362049462571</c:v>
                </c:pt>
                <c:pt idx="1">
                  <c:v>17.890829127763009</c:v>
                </c:pt>
                <c:pt idx="2">
                  <c:v>19.289806197076171</c:v>
                </c:pt>
                <c:pt idx="3">
                  <c:v>19.86575549576645</c:v>
                </c:pt>
                <c:pt idx="4">
                  <c:v>20.46137567230938</c:v>
                </c:pt>
                <c:pt idx="5">
                  <c:v>21.57113085835967</c:v>
                </c:pt>
                <c:pt idx="6">
                  <c:v>20.977329973381419</c:v>
                </c:pt>
                <c:pt idx="7">
                  <c:v>21.326408270822281</c:v>
                </c:pt>
                <c:pt idx="8">
                  <c:v>22.054464002504741</c:v>
                </c:pt>
                <c:pt idx="9">
                  <c:v>21.322311848397121</c:v>
                </c:pt>
                <c:pt idx="10">
                  <c:v>20.60866605129284</c:v>
                </c:pt>
                <c:pt idx="11">
                  <c:v>19.467927181015931</c:v>
                </c:pt>
                <c:pt idx="12">
                  <c:v>18.916805948783569</c:v>
                </c:pt>
                <c:pt idx="13">
                  <c:v>18.64113684642416</c:v>
                </c:pt>
                <c:pt idx="14">
                  <c:v>18.907717980592249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661888"/>
        <c:axId val="133694208"/>
      </c:lineChart>
      <c:catAx>
        <c:axId val="10066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is-IS"/>
          </a:p>
        </c:txPr>
        <c:crossAx val="133694208"/>
        <c:crosses val="autoZero"/>
        <c:auto val="1"/>
        <c:lblAlgn val="ctr"/>
        <c:lblOffset val="100"/>
        <c:noMultiLvlLbl val="0"/>
      </c:catAx>
      <c:valAx>
        <c:axId val="133694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Skatbyrði i %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0066188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200">
          <a:latin typeface="Arial"/>
          <a:cs typeface="Arial"/>
        </a:defRPr>
      </a:pPr>
      <a:endParaRPr lang="is-I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11481481481499"/>
          <c:y val="4.4462847222222199E-2"/>
          <c:w val="0.846014814814815"/>
          <c:h val="0.771993396279138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'Nettó skattbyrði'!$AJ$1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'Nettó skattbyrði'!$U$2:$U$12</c:f>
              <c:strCache>
                <c:ptCount val="11"/>
                <c:pt idx="0">
                  <c:v>Neðsta tíund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Efsta tíund</c:v>
                </c:pt>
                <c:pt idx="10">
                  <c:v>Efsta 1%</c:v>
                </c:pt>
              </c:strCache>
            </c:strRef>
          </c:cat>
          <c:val>
            <c:numRef>
              <c:f>'Nettó skattbyrði'!$AJ$2:$AJ$12</c:f>
              <c:numCache>
                <c:formatCode>0.0</c:formatCode>
                <c:ptCount val="11"/>
                <c:pt idx="0">
                  <c:v>2.970741441706267</c:v>
                </c:pt>
                <c:pt idx="1">
                  <c:v>10.494253019225861</c:v>
                </c:pt>
                <c:pt idx="2">
                  <c:v>13.826633656268051</c:v>
                </c:pt>
                <c:pt idx="3">
                  <c:v>16.69645888189627</c:v>
                </c:pt>
                <c:pt idx="4">
                  <c:v>18.84176513028498</c:v>
                </c:pt>
                <c:pt idx="5">
                  <c:v>20.4919505281703</c:v>
                </c:pt>
                <c:pt idx="6">
                  <c:v>22.158799619603471</c:v>
                </c:pt>
                <c:pt idx="7">
                  <c:v>23.441021425812039</c:v>
                </c:pt>
                <c:pt idx="8">
                  <c:v>24.34318902458817</c:v>
                </c:pt>
                <c:pt idx="9">
                  <c:v>17.107360625679021</c:v>
                </c:pt>
                <c:pt idx="10">
                  <c:v>12.980228628017681</c:v>
                </c:pt>
              </c:numCache>
            </c:numRef>
          </c:val>
        </c:ser>
        <c:ser>
          <c:idx val="1"/>
          <c:order val="1"/>
          <c:tx>
            <c:strRef>
              <c:f>'Nettó skattbyrði'!$AM$1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'Nettó skattbyrði'!$U$2:$U$12</c:f>
              <c:strCache>
                <c:ptCount val="11"/>
                <c:pt idx="0">
                  <c:v>Neðsta tíund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Efsta tíund</c:v>
                </c:pt>
                <c:pt idx="10">
                  <c:v>Efsta 1%</c:v>
                </c:pt>
              </c:strCache>
            </c:strRef>
          </c:cat>
          <c:val>
            <c:numRef>
              <c:f>'Nettó skattbyrði'!$AM$2:$AM$12</c:f>
              <c:numCache>
                <c:formatCode>0.0</c:formatCode>
                <c:ptCount val="11"/>
                <c:pt idx="0">
                  <c:v>-2.957459673332099</c:v>
                </c:pt>
                <c:pt idx="1">
                  <c:v>6.9602353681490436</c:v>
                </c:pt>
                <c:pt idx="2">
                  <c:v>11.029476042468341</c:v>
                </c:pt>
                <c:pt idx="3">
                  <c:v>14.590887423688679</c:v>
                </c:pt>
                <c:pt idx="4">
                  <c:v>17.547021516192292</c:v>
                </c:pt>
                <c:pt idx="5">
                  <c:v>20.173757310459639</c:v>
                </c:pt>
                <c:pt idx="6">
                  <c:v>22.372916263410389</c:v>
                </c:pt>
                <c:pt idx="7">
                  <c:v>24.46069795979172</c:v>
                </c:pt>
                <c:pt idx="8">
                  <c:v>26.502697352640581</c:v>
                </c:pt>
                <c:pt idx="9">
                  <c:v>30.617513863282522</c:v>
                </c:pt>
                <c:pt idx="10">
                  <c:v>33.273965103729431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716992"/>
        <c:axId val="133727360"/>
      </c:barChart>
      <c:catAx>
        <c:axId val="133716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Tekjuhópar, frá lægstu tekjum (vinstra megin) til hæstu (hægra megin)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low"/>
        <c:crossAx val="133727360"/>
        <c:crosses val="autoZero"/>
        <c:auto val="1"/>
        <c:lblAlgn val="ctr"/>
        <c:lblOffset val="100"/>
        <c:noMultiLvlLbl val="0"/>
      </c:catAx>
      <c:valAx>
        <c:axId val="133727360"/>
        <c:scaling>
          <c:orientation val="minMax"/>
          <c:min val="-1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en-US" b="0" dirty="0" err="1" smtClean="0"/>
                  <a:t>Skattbyrði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tekjuhópa</a:t>
                </a:r>
                <a:r>
                  <a:rPr lang="en-US" b="0" dirty="0" smtClean="0"/>
                  <a:t> </a:t>
                </a:r>
                <a:r>
                  <a:rPr lang="en-US" b="0" dirty="0" err="1"/>
                  <a:t>í</a:t>
                </a:r>
                <a:r>
                  <a:rPr lang="en-US" b="0" dirty="0"/>
                  <a:t> %</a:t>
                </a:r>
              </a:p>
            </c:rich>
          </c:tx>
          <c:layout>
            <c:manualLayout>
              <c:xMode val="edge"/>
              <c:yMode val="edge"/>
              <c:x val="3.11432270668923E-2"/>
              <c:y val="0.16877781456110399"/>
            </c:manualLayout>
          </c:layout>
          <c:overlay val="0"/>
          <c:spPr>
            <a:ln>
              <a:solidFill>
                <a:srgbClr val="A6A6A6"/>
              </a:solidFill>
            </a:ln>
          </c:spPr>
        </c:title>
        <c:numFmt formatCode="0" sourceLinked="0"/>
        <c:majorTickMark val="out"/>
        <c:minorTickMark val="none"/>
        <c:tickLblPos val="nextTo"/>
        <c:crossAx val="1337169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58724299853579"/>
          <c:y val="0.193328885380325"/>
          <c:w val="0.18584066697545201"/>
          <c:h val="7.9740885913489906E-2"/>
        </c:manualLayout>
      </c:layout>
      <c:overlay val="0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spPr>
    <a:ln>
      <a:solidFill>
        <a:srgbClr val="A6A6A6"/>
      </a:solidFill>
    </a:ln>
  </c:spPr>
  <c:txPr>
    <a:bodyPr/>
    <a:lstStyle/>
    <a:p>
      <a:pPr>
        <a:defRPr sz="1400">
          <a:latin typeface="Arial"/>
          <a:cs typeface="Arial"/>
        </a:defRPr>
      </a:pPr>
      <a:endParaRPr lang="is-I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Sheet8!$T$101</c:f>
              <c:strCache>
                <c:ptCount val="1"/>
                <c:pt idx="0">
                  <c:v>Efsta 1%</c:v>
                </c:pt>
              </c:strCache>
            </c:strRef>
          </c:tx>
          <c:spPr>
            <a:ln w="25400">
              <a:solidFill>
                <a:schemeClr val="tx1"/>
              </a:solidFill>
              <a:prstDash val="solid"/>
            </a:ln>
          </c:spPr>
          <c:marker>
            <c:symbol val="triangle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Sheet8!$U$1:$AL$1</c:f>
              <c:numCache>
                <c:formatCode>General</c:formatCode>
                <c:ptCount val="1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numCache>
            </c:numRef>
          </c:cat>
          <c:val>
            <c:numRef>
              <c:f>Sheet8!$U$101:$AL$101</c:f>
              <c:numCache>
                <c:formatCode>#,##0</c:formatCode>
                <c:ptCount val="18"/>
                <c:pt idx="0">
                  <c:v>2.0943679025593229</c:v>
                </c:pt>
                <c:pt idx="1">
                  <c:v>2.0347139788468018</c:v>
                </c:pt>
                <c:pt idx="2">
                  <c:v>2.1070868223877128</c:v>
                </c:pt>
                <c:pt idx="3">
                  <c:v>2.3015721124913728</c:v>
                </c:pt>
                <c:pt idx="4">
                  <c:v>2.724437713221834</c:v>
                </c:pt>
                <c:pt idx="5">
                  <c:v>2.9613690645757291</c:v>
                </c:pt>
                <c:pt idx="6">
                  <c:v>3.5164205548154381</c:v>
                </c:pt>
                <c:pt idx="7">
                  <c:v>4.2819030478954607</c:v>
                </c:pt>
                <c:pt idx="8">
                  <c:v>5.7067855771276736</c:v>
                </c:pt>
                <c:pt idx="9">
                  <c:v>6.5224533529137689</c:v>
                </c:pt>
                <c:pt idx="10">
                  <c:v>8.5565092177089106</c:v>
                </c:pt>
                <c:pt idx="11">
                  <c:v>8.4172340223929201</c:v>
                </c:pt>
                <c:pt idx="12">
                  <c:v>13.77196727528538</c:v>
                </c:pt>
                <c:pt idx="13">
                  <c:v>14.82794395459767</c:v>
                </c:pt>
                <c:pt idx="14">
                  <c:v>24.192964454955749</c:v>
                </c:pt>
                <c:pt idx="15">
                  <c:v>10.61580318856015</c:v>
                </c:pt>
                <c:pt idx="16">
                  <c:v>7.2069887531937358</c:v>
                </c:pt>
                <c:pt idx="17">
                  <c:v>4.2189303974771866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Sheet8!$T$100</c:f>
              <c:strCache>
                <c:ptCount val="1"/>
                <c:pt idx="0">
                  <c:v>Næst ríkasta 1%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circle"/>
            <c:size val="7"/>
            <c:spPr>
              <a:solidFill>
                <a:schemeClr val="bg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Sheet8!$U$1:$AL$1</c:f>
              <c:numCache>
                <c:formatCode>General</c:formatCode>
                <c:ptCount val="1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numCache>
            </c:numRef>
          </c:cat>
          <c:val>
            <c:numRef>
              <c:f>Sheet8!$U$100:$AL$100</c:f>
              <c:numCache>
                <c:formatCode>#,##0</c:formatCode>
                <c:ptCount val="18"/>
                <c:pt idx="0">
                  <c:v>1.3128480805085421</c:v>
                </c:pt>
                <c:pt idx="1">
                  <c:v>1.3310903205840281</c:v>
                </c:pt>
                <c:pt idx="2">
                  <c:v>1.3771368333134359</c:v>
                </c:pt>
                <c:pt idx="3">
                  <c:v>1.4790685361290981</c:v>
                </c:pt>
                <c:pt idx="4">
                  <c:v>1.6389268285395491</c:v>
                </c:pt>
                <c:pt idx="5">
                  <c:v>1.842294915405932</c:v>
                </c:pt>
                <c:pt idx="6">
                  <c:v>2.0505341972696778</c:v>
                </c:pt>
                <c:pt idx="7">
                  <c:v>2.1988713292283562</c:v>
                </c:pt>
                <c:pt idx="8">
                  <c:v>2.1906494725184769</c:v>
                </c:pt>
                <c:pt idx="9">
                  <c:v>2.2268534526139181</c:v>
                </c:pt>
                <c:pt idx="10">
                  <c:v>2.4201601510290538</c:v>
                </c:pt>
                <c:pt idx="11">
                  <c:v>2.9045917173893838</c:v>
                </c:pt>
                <c:pt idx="12">
                  <c:v>3.5206814952555319</c:v>
                </c:pt>
                <c:pt idx="13">
                  <c:v>4.1818119790100736</c:v>
                </c:pt>
                <c:pt idx="14">
                  <c:v>5.3687162276876599</c:v>
                </c:pt>
                <c:pt idx="15">
                  <c:v>3.9473673532039171</c:v>
                </c:pt>
                <c:pt idx="16">
                  <c:v>2.886163404733177</c:v>
                </c:pt>
                <c:pt idx="17">
                  <c:v>2.2075968578905001</c:v>
                </c:pt>
              </c:numCache>
            </c:numRef>
          </c:val>
          <c:smooth val="0"/>
        </c:ser>
        <c:ser>
          <c:idx val="6"/>
          <c:order val="2"/>
          <c:tx>
            <c:strRef>
              <c:f>Sheet8!$T$103</c:f>
              <c:strCache>
                <c:ptCount val="1"/>
                <c:pt idx="0">
                  <c:v>Efstu 10%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Sheet8!$U$1:$AL$1</c:f>
              <c:numCache>
                <c:formatCode>General</c:formatCode>
                <c:ptCount val="1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numCache>
            </c:numRef>
          </c:cat>
          <c:val>
            <c:numRef>
              <c:f>Sheet8!$U$103:$AL$103</c:f>
              <c:numCache>
                <c:formatCode>#,##0</c:formatCode>
                <c:ptCount val="18"/>
                <c:pt idx="0">
                  <c:v>1.100954954006284</c:v>
                </c:pt>
                <c:pt idx="1">
                  <c:v>1.1104808277576079</c:v>
                </c:pt>
                <c:pt idx="2">
                  <c:v>1.151017077219004</c:v>
                </c:pt>
                <c:pt idx="3">
                  <c:v>1.231821877022103</c:v>
                </c:pt>
                <c:pt idx="4">
                  <c:v>1.3579344899597441</c:v>
                </c:pt>
                <c:pt idx="5">
                  <c:v>1.511812000340691</c:v>
                </c:pt>
                <c:pt idx="6">
                  <c:v>1.691312709259956</c:v>
                </c:pt>
                <c:pt idx="7">
                  <c:v>1.8337175946944799</c:v>
                </c:pt>
                <c:pt idx="8">
                  <c:v>1.9858723841794901</c:v>
                </c:pt>
                <c:pt idx="9">
                  <c:v>2.094358801792938</c:v>
                </c:pt>
                <c:pt idx="10">
                  <c:v>2.363177834675267</c:v>
                </c:pt>
                <c:pt idx="11">
                  <c:v>2.5244246352051221</c:v>
                </c:pt>
                <c:pt idx="12">
                  <c:v>3.244198265078877</c:v>
                </c:pt>
                <c:pt idx="13">
                  <c:v>3.574420015389026</c:v>
                </c:pt>
                <c:pt idx="14">
                  <c:v>4.8184140648206446</c:v>
                </c:pt>
                <c:pt idx="15">
                  <c:v>3.182158266509683</c:v>
                </c:pt>
                <c:pt idx="16">
                  <c:v>2.4251498308781172</c:v>
                </c:pt>
                <c:pt idx="17">
                  <c:v>1.870641299584004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Sheet8!$T$97</c:f>
              <c:strCache>
                <c:ptCount val="1"/>
                <c:pt idx="0">
                  <c:v>Fimmta ríkasta 1%</c:v>
                </c:pt>
              </c:strCache>
            </c:strRef>
          </c:tx>
          <c:spPr>
            <a:ln w="25400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numRef>
              <c:f>Sheet8!$U$1:$AL$1</c:f>
              <c:numCache>
                <c:formatCode>General</c:formatCode>
                <c:ptCount val="1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numCache>
            </c:numRef>
          </c:cat>
          <c:val>
            <c:numRef>
              <c:f>Sheet8!$U$97:$AL$97</c:f>
              <c:numCache>
                <c:formatCode>#,##0</c:formatCode>
                <c:ptCount val="18"/>
                <c:pt idx="0">
                  <c:v>0.99385035547368805</c:v>
                </c:pt>
                <c:pt idx="1">
                  <c:v>1.0121786859242701</c:v>
                </c:pt>
                <c:pt idx="2">
                  <c:v>1.048412616359218</c:v>
                </c:pt>
                <c:pt idx="3">
                  <c:v>1.115678685704675</c:v>
                </c:pt>
                <c:pt idx="4">
                  <c:v>1.2080724002471099</c:v>
                </c:pt>
                <c:pt idx="5">
                  <c:v>1.353156382075539</c:v>
                </c:pt>
                <c:pt idx="6">
                  <c:v>1.494403484834961</c:v>
                </c:pt>
                <c:pt idx="7">
                  <c:v>1.5649730397508419</c:v>
                </c:pt>
                <c:pt idx="8">
                  <c:v>1.5697931395862941</c:v>
                </c:pt>
                <c:pt idx="9">
                  <c:v>1.6002877059749709</c:v>
                </c:pt>
                <c:pt idx="10">
                  <c:v>1.66970510413408</c:v>
                </c:pt>
                <c:pt idx="11">
                  <c:v>1.843240248003118</c:v>
                </c:pt>
                <c:pt idx="12">
                  <c:v>2.005643713510409</c:v>
                </c:pt>
                <c:pt idx="13">
                  <c:v>2.2245833974193898</c:v>
                </c:pt>
                <c:pt idx="14">
                  <c:v>2.4524368052056968</c:v>
                </c:pt>
                <c:pt idx="15">
                  <c:v>2.3007688528920531</c:v>
                </c:pt>
                <c:pt idx="16">
                  <c:v>1.868210756364262</c:v>
                </c:pt>
                <c:pt idx="17">
                  <c:v>1.612520547101449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Sheet8!$T$102</c:f>
              <c:strCache>
                <c:ptCount val="1"/>
                <c:pt idx="0">
                  <c:v>Miðtekjur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triangle"/>
            <c:size val="7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Sheet8!$U$1:$AL$1</c:f>
              <c:numCache>
                <c:formatCode>General</c:formatCode>
                <c:ptCount val="18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</c:numCache>
            </c:numRef>
          </c:cat>
          <c:val>
            <c:numRef>
              <c:f>Sheet8!$U$102:$AL$102</c:f>
              <c:numCache>
                <c:formatCode>#,##0</c:formatCode>
                <c:ptCount val="18"/>
                <c:pt idx="0">
                  <c:v>0.45243478850964097</c:v>
                </c:pt>
                <c:pt idx="1">
                  <c:v>0.456970437859677</c:v>
                </c:pt>
                <c:pt idx="2">
                  <c:v>0.47352258265510699</c:v>
                </c:pt>
                <c:pt idx="3">
                  <c:v>0.50201985031938701</c:v>
                </c:pt>
                <c:pt idx="4">
                  <c:v>0.53899257833637304</c:v>
                </c:pt>
                <c:pt idx="5">
                  <c:v>0.59197175919826905</c:v>
                </c:pt>
                <c:pt idx="6">
                  <c:v>0.63580182452384104</c:v>
                </c:pt>
                <c:pt idx="7">
                  <c:v>0.66307427799767904</c:v>
                </c:pt>
                <c:pt idx="8">
                  <c:v>0.68856580736913497</c:v>
                </c:pt>
                <c:pt idx="9">
                  <c:v>0.69120892536410194</c:v>
                </c:pt>
                <c:pt idx="10">
                  <c:v>0.711220318509307</c:v>
                </c:pt>
                <c:pt idx="11">
                  <c:v>0.73908026746972699</c:v>
                </c:pt>
                <c:pt idx="12">
                  <c:v>0.77688449256384995</c:v>
                </c:pt>
                <c:pt idx="13">
                  <c:v>0.80812841360421495</c:v>
                </c:pt>
                <c:pt idx="14">
                  <c:v>0.84660090897219997</c:v>
                </c:pt>
                <c:pt idx="15">
                  <c:v>0.83326557040038696</c:v>
                </c:pt>
                <c:pt idx="16">
                  <c:v>0.75489592678509698</c:v>
                </c:pt>
                <c:pt idx="17">
                  <c:v>0.68721445772946799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781760"/>
        <c:axId val="133788032"/>
      </c:lineChart>
      <c:catAx>
        <c:axId val="13378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is-IS"/>
          </a:p>
        </c:txPr>
        <c:crossAx val="133788032"/>
        <c:crosses val="autoZero"/>
        <c:auto val="1"/>
        <c:lblAlgn val="ctr"/>
        <c:lblOffset val="100"/>
        <c:noMultiLvlLbl val="0"/>
      </c:catAx>
      <c:valAx>
        <c:axId val="133788032"/>
        <c:scaling>
          <c:orientation val="minMax"/>
          <c:max val="2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 dirty="0" err="1"/>
                  <a:t>Mánðartekjur</a:t>
                </a:r>
                <a:r>
                  <a:rPr lang="en-US" b="0" dirty="0"/>
                  <a:t> </a:t>
                </a:r>
                <a:r>
                  <a:rPr lang="en-US" b="0" dirty="0" err="1"/>
                  <a:t>í</a:t>
                </a:r>
                <a:r>
                  <a:rPr lang="en-US" b="0" dirty="0"/>
                  <a:t> </a:t>
                </a:r>
                <a:r>
                  <a:rPr lang="en-US" b="0" dirty="0" err="1"/>
                  <a:t>milljónum</a:t>
                </a:r>
                <a:r>
                  <a:rPr lang="en-US" b="0" dirty="0"/>
                  <a:t> kr. </a:t>
                </a:r>
                <a:r>
                  <a:rPr lang="en-US" b="0" dirty="0" err="1" smtClean="0"/>
                  <a:t>á</a:t>
                </a:r>
                <a:r>
                  <a:rPr lang="en-US" b="0" dirty="0" smtClean="0"/>
                  <a:t> </a:t>
                </a:r>
                <a:r>
                  <a:rPr lang="en-US" b="0" dirty="0" err="1" smtClean="0"/>
                  <a:t>verðlagi</a:t>
                </a:r>
                <a:r>
                  <a:rPr lang="en-US" b="0" dirty="0" smtClean="0"/>
                  <a:t> 2010</a:t>
                </a:r>
                <a:endParaRPr lang="en-US" b="0" dirty="0"/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1337817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32434887907981"/>
          <c:y val="0.23285045679372601"/>
          <c:w val="0.26098683561351999"/>
          <c:h val="0.29166554381237098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</c:legend>
    <c:plotVisOnly val="1"/>
    <c:dispBlanksAs val="gap"/>
    <c:showDLblsOverMax val="0"/>
  </c:chart>
  <c:spPr>
    <a:ln>
      <a:solidFill>
        <a:srgbClr val="A6A6A6"/>
      </a:solidFill>
    </a:ln>
  </c:spPr>
  <c:txPr>
    <a:bodyPr/>
    <a:lstStyle/>
    <a:p>
      <a:pPr>
        <a:defRPr sz="1400">
          <a:latin typeface="Arial"/>
          <a:cs typeface="Arial"/>
        </a:defRPr>
      </a:pPr>
      <a:endParaRPr lang="is-I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6"/>
          <c:order val="0"/>
          <c:tx>
            <c:strRef>
              <c:f>'Top 10%'!$H$1</c:f>
              <c:strCache>
                <c:ptCount val="1"/>
                <c:pt idx="0">
                  <c:v>Bandaríkin</c:v>
                </c:pt>
              </c:strCache>
            </c:strRef>
          </c:tx>
          <c:spPr>
            <a:ln w="22225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'Top 1%'!$A$52:$A$112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'Top 1%'!$H$52:$H$112</c:f>
              <c:numCache>
                <c:formatCode>0.0</c:formatCode>
                <c:ptCount val="61"/>
                <c:pt idx="0">
                  <c:v>12.82</c:v>
                </c:pt>
                <c:pt idx="1">
                  <c:v>11.79</c:v>
                </c:pt>
                <c:pt idx="2">
                  <c:v>10.79</c:v>
                </c:pt>
                <c:pt idx="3">
                  <c:v>9.9</c:v>
                </c:pt>
                <c:pt idx="4">
                  <c:v>10.77</c:v>
                </c:pt>
                <c:pt idx="5">
                  <c:v>11.06</c:v>
                </c:pt>
                <c:pt idx="6">
                  <c:v>10.67</c:v>
                </c:pt>
                <c:pt idx="7">
                  <c:v>10.16</c:v>
                </c:pt>
                <c:pt idx="8">
                  <c:v>10.210000000000001</c:v>
                </c:pt>
                <c:pt idx="9">
                  <c:v>10.65</c:v>
                </c:pt>
                <c:pt idx="10">
                  <c:v>10.029999999999999</c:v>
                </c:pt>
                <c:pt idx="11">
                  <c:v>10.64</c:v>
                </c:pt>
                <c:pt idx="12">
                  <c:v>9.9499999999999993</c:v>
                </c:pt>
                <c:pt idx="13">
                  <c:v>9.92</c:v>
                </c:pt>
                <c:pt idx="14">
                  <c:v>10.48</c:v>
                </c:pt>
                <c:pt idx="15">
                  <c:v>10.89</c:v>
                </c:pt>
                <c:pt idx="16">
                  <c:v>10.18</c:v>
                </c:pt>
                <c:pt idx="17">
                  <c:v>10.74</c:v>
                </c:pt>
                <c:pt idx="18">
                  <c:v>11.21</c:v>
                </c:pt>
                <c:pt idx="19">
                  <c:v>10.35</c:v>
                </c:pt>
                <c:pt idx="20">
                  <c:v>9.0299999999999994</c:v>
                </c:pt>
                <c:pt idx="21">
                  <c:v>9.4</c:v>
                </c:pt>
                <c:pt idx="22">
                  <c:v>9.64</c:v>
                </c:pt>
                <c:pt idx="23">
                  <c:v>9.16</c:v>
                </c:pt>
                <c:pt idx="24">
                  <c:v>9.1199999999999992</c:v>
                </c:pt>
                <c:pt idx="25">
                  <c:v>8.8699999999999992</c:v>
                </c:pt>
                <c:pt idx="26">
                  <c:v>8.86</c:v>
                </c:pt>
                <c:pt idx="27">
                  <c:v>9.0299999999999994</c:v>
                </c:pt>
                <c:pt idx="28">
                  <c:v>8.9499999999999993</c:v>
                </c:pt>
                <c:pt idx="29">
                  <c:v>9.9600000000000009</c:v>
                </c:pt>
                <c:pt idx="30">
                  <c:v>10.02</c:v>
                </c:pt>
                <c:pt idx="31">
                  <c:v>10.02</c:v>
                </c:pt>
                <c:pt idx="32">
                  <c:v>10.8</c:v>
                </c:pt>
                <c:pt idx="33">
                  <c:v>11.56</c:v>
                </c:pt>
                <c:pt idx="34">
                  <c:v>11.99</c:v>
                </c:pt>
                <c:pt idx="35">
                  <c:v>12.67</c:v>
                </c:pt>
                <c:pt idx="36">
                  <c:v>15.92</c:v>
                </c:pt>
                <c:pt idx="37">
                  <c:v>12.66</c:v>
                </c:pt>
                <c:pt idx="38">
                  <c:v>15.49</c:v>
                </c:pt>
                <c:pt idx="39">
                  <c:v>14.49</c:v>
                </c:pt>
                <c:pt idx="40">
                  <c:v>14.33</c:v>
                </c:pt>
                <c:pt idx="41">
                  <c:v>13.36</c:v>
                </c:pt>
                <c:pt idx="42">
                  <c:v>14.67</c:v>
                </c:pt>
                <c:pt idx="43">
                  <c:v>14.24</c:v>
                </c:pt>
                <c:pt idx="44">
                  <c:v>14.23</c:v>
                </c:pt>
                <c:pt idx="45">
                  <c:v>15.23</c:v>
                </c:pt>
                <c:pt idx="46">
                  <c:v>16.690000000000001</c:v>
                </c:pt>
                <c:pt idx="47">
                  <c:v>18.02</c:v>
                </c:pt>
                <c:pt idx="48">
                  <c:v>19.09</c:v>
                </c:pt>
                <c:pt idx="49">
                  <c:v>20.04</c:v>
                </c:pt>
                <c:pt idx="50">
                  <c:v>21.52</c:v>
                </c:pt>
                <c:pt idx="51">
                  <c:v>18.22</c:v>
                </c:pt>
                <c:pt idx="52">
                  <c:v>16.86</c:v>
                </c:pt>
                <c:pt idx="53">
                  <c:v>17.53</c:v>
                </c:pt>
                <c:pt idx="54">
                  <c:v>19.75</c:v>
                </c:pt>
                <c:pt idx="55">
                  <c:v>21.92</c:v>
                </c:pt>
                <c:pt idx="56">
                  <c:v>22.82</c:v>
                </c:pt>
                <c:pt idx="57">
                  <c:v>23.5</c:v>
                </c:pt>
                <c:pt idx="58">
                  <c:v>20.95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'Top 10%'!$D$1</c:f>
              <c:strCache>
                <c:ptCount val="1"/>
                <c:pt idx="0">
                  <c:v>Ísland</c:v>
                </c:pt>
              </c:strCache>
            </c:strRef>
          </c:tx>
          <c:spPr>
            <a:ln w="22225">
              <a:solidFill>
                <a:schemeClr val="tx1"/>
              </a:solidFill>
              <a:prstDash val="solid"/>
            </a:ln>
          </c:spPr>
          <c:marker>
            <c:symbol val="triangle"/>
            <c:size val="6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'Top 1%'!$A$52:$A$112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'Top 1%'!$D$52:$D$112</c:f>
              <c:numCache>
                <c:formatCode>General</c:formatCode>
                <c:ptCount val="61"/>
                <c:pt idx="43" formatCode="0.0">
                  <c:v>4.1540772336330436</c:v>
                </c:pt>
                <c:pt idx="44" formatCode="0.0">
                  <c:v>3.9970926180193578</c:v>
                </c:pt>
                <c:pt idx="45" formatCode="0.0">
                  <c:v>3.9889381327750111</c:v>
                </c:pt>
                <c:pt idx="46" formatCode="0.0">
                  <c:v>4.1135354637287644</c:v>
                </c:pt>
                <c:pt idx="47" formatCode="0.0">
                  <c:v>4.532712184456928</c:v>
                </c:pt>
                <c:pt idx="48" formatCode="0.0">
                  <c:v>4.466035769720115</c:v>
                </c:pt>
                <c:pt idx="49" formatCode="0.0">
                  <c:v>4.8824646283886857</c:v>
                </c:pt>
                <c:pt idx="50" formatCode="0.0">
                  <c:v>5.6633037929674339</c:v>
                </c:pt>
                <c:pt idx="51" formatCode="0.0">
                  <c:v>7.2064064753275821</c:v>
                </c:pt>
                <c:pt idx="52" formatCode="0.0">
                  <c:v>8.0715426820370428</c:v>
                </c:pt>
                <c:pt idx="53" formatCode="0.0">
                  <c:v>10.04144970351274</c:v>
                </c:pt>
                <c:pt idx="54" formatCode="0.0">
                  <c:v>9.4001703669023122</c:v>
                </c:pt>
                <c:pt idx="55" formatCode="0.0">
                  <c:v>13.79531225276263</c:v>
                </c:pt>
                <c:pt idx="56" formatCode="0.0">
                  <c:v>13.99181788778934</c:v>
                </c:pt>
                <c:pt idx="57" formatCode="0.0">
                  <c:v>19.760874302263439</c:v>
                </c:pt>
                <c:pt idx="58" formatCode="0.0">
                  <c:v>10.085652363202801</c:v>
                </c:pt>
                <c:pt idx="59" formatCode="0.0">
                  <c:v>7.9902781367512183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3830528"/>
        <c:axId val="133836800"/>
      </c:lineChart>
      <c:catAx>
        <c:axId val="133830528"/>
        <c:scaling>
          <c:orientation val="minMax"/>
        </c:scaling>
        <c:delete val="0"/>
        <c:axPos val="b"/>
        <c:majorGridlines>
          <c:spPr>
            <a:ln>
              <a:prstDash val="sysDot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200" baseline="0"/>
            </a:pPr>
            <a:endParaRPr lang="is-IS"/>
          </a:p>
        </c:txPr>
        <c:crossAx val="13383680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338368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Hlutdeild heildartekna heimila (í %)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3383052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5910605453979301"/>
          <c:y val="0.11011235955056201"/>
          <c:w val="0.186195237643487"/>
          <c:h val="0.18286945011689501"/>
        </c:manualLayout>
      </c:layout>
      <c:overlay val="1"/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600"/>
          </a:pPr>
          <a:endParaRPr lang="is-IS"/>
        </a:p>
      </c:txPr>
    </c:legend>
    <c:plotVisOnly val="1"/>
    <c:dispBlanksAs val="gap"/>
    <c:showDLblsOverMax val="0"/>
  </c:chart>
  <c:spPr>
    <a:ln>
      <a:solidFill>
        <a:srgbClr val="A6A6A6"/>
      </a:solidFill>
    </a:ln>
  </c:spPr>
  <c:txPr>
    <a:bodyPr/>
    <a:lstStyle/>
    <a:p>
      <a:pPr>
        <a:defRPr sz="1400">
          <a:latin typeface="Arial"/>
          <a:cs typeface="Arial"/>
        </a:defRPr>
      </a:pPr>
      <a:endParaRPr lang="is-I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txPr>
        <a:bodyPr/>
        <a:lstStyle/>
        <a:p>
          <a:pPr>
            <a:defRPr sz="1600"/>
          </a:pPr>
          <a:endParaRPr lang="is-I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Sheet1!$C$19</c:f>
              <c:strCache>
                <c:ptCount val="1"/>
                <c:pt idx="0">
                  <c:v>Kjaraskerðingin í %: Ólíkir mælikvarðar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Sheet1!$B$20:$B$25</c:f>
              <c:strCache>
                <c:ptCount val="6"/>
                <c:pt idx="0">
                  <c:v>Kaupmáttarrýrnun launavísitölu 2008-2010</c:v>
                </c:pt>
                <c:pt idx="1">
                  <c:v>Minnkun einkaneyslu 2007-2010</c:v>
                </c:pt>
                <c:pt idx="2">
                  <c:v>Minnkun einkaneyslu 2008-2010</c:v>
                </c:pt>
                <c:pt idx="3">
                  <c:v>Meðalrýrnun kaupmáttar ráðst.tekna -án áhrifa skuldabyrði: 2008-2010</c:v>
                </c:pt>
                <c:pt idx="4">
                  <c:v>Næst stærsta kjaraskerðingin: 1988-1994</c:v>
                </c:pt>
                <c:pt idx="5">
                  <c:v>Rýrnun kaupmáttar heimilageirans -með áhrifum aukinnar skuldabyrði: 2008-2010</c:v>
                </c:pt>
              </c:strCache>
            </c:strRef>
          </c:cat>
          <c:val>
            <c:numRef>
              <c:f>Sheet1!$C$20:$C$25</c:f>
              <c:numCache>
                <c:formatCode>General</c:formatCode>
                <c:ptCount val="6"/>
                <c:pt idx="0">
                  <c:v>-12</c:v>
                </c:pt>
                <c:pt idx="1">
                  <c:v>-22</c:v>
                </c:pt>
                <c:pt idx="2">
                  <c:v>-15</c:v>
                </c:pt>
                <c:pt idx="3">
                  <c:v>-20</c:v>
                </c:pt>
                <c:pt idx="4">
                  <c:v>-22</c:v>
                </c:pt>
                <c:pt idx="5">
                  <c:v>-27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846208"/>
        <c:axId val="164905344"/>
      </c:barChart>
      <c:catAx>
        <c:axId val="164846208"/>
        <c:scaling>
          <c:orientation val="minMax"/>
        </c:scaling>
        <c:delete val="0"/>
        <c:axPos val="l"/>
        <c:majorTickMark val="out"/>
        <c:minorTickMark val="none"/>
        <c:tickLblPos val="high"/>
        <c:txPr>
          <a:bodyPr/>
          <a:lstStyle/>
          <a:p>
            <a:pPr>
              <a:defRPr sz="1600"/>
            </a:pPr>
            <a:endParaRPr lang="is-IS"/>
          </a:p>
        </c:txPr>
        <c:crossAx val="164905344"/>
        <c:crosses val="autoZero"/>
        <c:auto val="1"/>
        <c:lblAlgn val="ctr"/>
        <c:lblOffset val="100"/>
        <c:noMultiLvlLbl val="0"/>
      </c:catAx>
      <c:valAx>
        <c:axId val="16490534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64846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/>
      </a:pPr>
      <a:endParaRPr lang="is-I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Sheet1!$T$2</c:f>
              <c:strCache>
                <c:ptCount val="1"/>
                <c:pt idx="0">
                  <c:v>Bandaríkin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rgbClr val="000000"/>
              </a:solidFill>
            </a:ln>
          </c:spPr>
          <c:invertIfNegative val="0"/>
          <c:cat>
            <c:strRef>
              <c:f>Sheet1!$S$3:$S$7</c:f>
              <c:strCache>
                <c:ptCount val="5"/>
                <c:pt idx="0">
                  <c:v>Lágtekjufólk</c:v>
                </c:pt>
                <c:pt idx="1">
                  <c:v>Lægri miðhópur</c:v>
                </c:pt>
                <c:pt idx="2">
                  <c:v>Miðtekjufólk</c:v>
                </c:pt>
                <c:pt idx="3">
                  <c:v>Hærri miðhópur</c:v>
                </c:pt>
                <c:pt idx="4">
                  <c:v>Hátekjufólk</c:v>
                </c:pt>
              </c:strCache>
            </c:strRef>
          </c:cat>
          <c:val>
            <c:numRef>
              <c:f>Sheet1!$T$3:$T$7</c:f>
              <c:numCache>
                <c:formatCode>0.0</c:formatCode>
                <c:ptCount val="5"/>
                <c:pt idx="0">
                  <c:v>-11.27729984853565</c:v>
                </c:pt>
                <c:pt idx="1">
                  <c:v>-7.9767510985458703</c:v>
                </c:pt>
                <c:pt idx="2">
                  <c:v>-6.57624807765115</c:v>
                </c:pt>
                <c:pt idx="3">
                  <c:v>-4.7893355336102843</c:v>
                </c:pt>
                <c:pt idx="4">
                  <c:v>-4.4616786047729997</c:v>
                </c:pt>
              </c:numCache>
            </c:numRef>
          </c:val>
        </c:ser>
        <c:ser>
          <c:idx val="1"/>
          <c:order val="1"/>
          <c:tx>
            <c:strRef>
              <c:f>Sheet1!$U$2</c:f>
              <c:strCache>
                <c:ptCount val="1"/>
                <c:pt idx="0">
                  <c:v>Ísland 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cat>
            <c:strRef>
              <c:f>Sheet1!$S$3:$S$7</c:f>
              <c:strCache>
                <c:ptCount val="5"/>
                <c:pt idx="0">
                  <c:v>Lágtekjufólk</c:v>
                </c:pt>
                <c:pt idx="1">
                  <c:v>Lægri miðhópur</c:v>
                </c:pt>
                <c:pt idx="2">
                  <c:v>Miðtekjufólk</c:v>
                </c:pt>
                <c:pt idx="3">
                  <c:v>Hærri miðhópur</c:v>
                </c:pt>
                <c:pt idx="4">
                  <c:v>Hátekjufólk</c:v>
                </c:pt>
              </c:strCache>
            </c:strRef>
          </c:cat>
          <c:val>
            <c:numRef>
              <c:f>Sheet1!$U$3:$U$7</c:f>
              <c:numCache>
                <c:formatCode>General</c:formatCode>
                <c:ptCount val="5"/>
                <c:pt idx="0">
                  <c:v>-14.3</c:v>
                </c:pt>
                <c:pt idx="1">
                  <c:v>-16.600000000000001</c:v>
                </c:pt>
                <c:pt idx="2">
                  <c:v>-17.3</c:v>
                </c:pt>
                <c:pt idx="3">
                  <c:v>-18</c:v>
                </c:pt>
                <c:pt idx="4">
                  <c:v>-34.6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3885312"/>
        <c:axId val="133899392"/>
      </c:barChart>
      <c:catAx>
        <c:axId val="133885312"/>
        <c:scaling>
          <c:orientation val="minMax"/>
        </c:scaling>
        <c:delete val="0"/>
        <c:axPos val="b"/>
        <c:majorTickMark val="out"/>
        <c:minorTickMark val="none"/>
        <c:tickLblPos val="low"/>
        <c:crossAx val="133899392"/>
        <c:crosses val="autoZero"/>
        <c:auto val="1"/>
        <c:lblAlgn val="ctr"/>
        <c:lblOffset val="100"/>
        <c:noMultiLvlLbl val="0"/>
      </c:catAx>
      <c:valAx>
        <c:axId val="1338993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Uppsöfnuð breyting ráðst.tekna 2007-2010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1338853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/>
          <a:cs typeface="Arial"/>
        </a:defRPr>
      </a:pPr>
      <a:endParaRPr lang="is-I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Rýrnun</a:t>
            </a:r>
            <a:r>
              <a:rPr lang="en-US" dirty="0"/>
              <a:t> </a:t>
            </a:r>
            <a:r>
              <a:rPr lang="en-US" dirty="0" err="1" smtClean="0"/>
              <a:t>kaupmáttar</a:t>
            </a:r>
            <a:r>
              <a:rPr lang="en-US" dirty="0" smtClean="0"/>
              <a:t> </a:t>
            </a:r>
            <a:r>
              <a:rPr lang="en-US" dirty="0" err="1" smtClean="0"/>
              <a:t>ráðstöfunartekna</a:t>
            </a:r>
            <a:r>
              <a:rPr lang="en-US" dirty="0" smtClean="0"/>
              <a:t> 2008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smtClean="0"/>
              <a:t>2010 </a:t>
            </a:r>
            <a:r>
              <a:rPr lang="en-US" dirty="0"/>
              <a:t>(%)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Sheet1!$D$3</c:f>
              <c:strCache>
                <c:ptCount val="1"/>
                <c:pt idx="0">
                  <c:v>Rýrnun kjara 2008-2010 í %: Yfirlit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  <c:spPr>
              <a:solidFill>
                <a:schemeClr val="tx1">
                  <a:lumMod val="75000"/>
                  <a:lumOff val="25000"/>
                </a:schemeClr>
              </a:solidFill>
            </c:spPr>
          </c:dPt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Sheet1!$C$4:$C$7</c:f>
              <c:strCache>
                <c:ptCount val="4"/>
                <c:pt idx="0">
                  <c:v>Ráðstöfunartekjur hátekjufólks</c:v>
                </c:pt>
                <c:pt idx="1">
                  <c:v>Ráðstöfunartekjur millitekjufólks</c:v>
                </c:pt>
                <c:pt idx="2">
                  <c:v>Ráðstöfunartekjur lágtekjufólks</c:v>
                </c:pt>
                <c:pt idx="3">
                  <c:v>Ráðstöfunartekjur fjölskyldna - meðaltal</c:v>
                </c:pt>
              </c:strCache>
            </c:strRef>
          </c:cat>
          <c:val>
            <c:numRef>
              <c:f>Sheet1!$D$4:$D$7</c:f>
              <c:numCache>
                <c:formatCode>General</c:formatCode>
                <c:ptCount val="4"/>
                <c:pt idx="0">
                  <c:v>-38</c:v>
                </c:pt>
                <c:pt idx="1">
                  <c:v>-14</c:v>
                </c:pt>
                <c:pt idx="2">
                  <c:v>-9</c:v>
                </c:pt>
                <c:pt idx="3">
                  <c:v>-20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981376"/>
        <c:axId val="165143296"/>
      </c:barChart>
      <c:catAx>
        <c:axId val="164981376"/>
        <c:scaling>
          <c:orientation val="minMax"/>
        </c:scaling>
        <c:delete val="0"/>
        <c:axPos val="l"/>
        <c:majorTickMark val="out"/>
        <c:minorTickMark val="none"/>
        <c:tickLblPos val="high"/>
        <c:txPr>
          <a:bodyPr/>
          <a:lstStyle/>
          <a:p>
            <a:pPr>
              <a:defRPr b="1"/>
            </a:pPr>
            <a:endParaRPr lang="is-IS"/>
          </a:p>
        </c:txPr>
        <c:crossAx val="165143296"/>
        <c:crosses val="autoZero"/>
        <c:auto val="1"/>
        <c:lblAlgn val="ctr"/>
        <c:lblOffset val="100"/>
        <c:noMultiLvlLbl val="0"/>
      </c:catAx>
      <c:valAx>
        <c:axId val="1651432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64981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/>
          <a:cs typeface="Arial"/>
        </a:defRPr>
      </a:pPr>
      <a:endParaRPr lang="is-I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Sheet1!$J$40</c:f>
              <c:strCache>
                <c:ptCount val="1"/>
                <c:pt idx="0">
                  <c:v>Írland</c:v>
                </c:pt>
              </c:strCache>
            </c:strRef>
          </c:tx>
          <c:spPr>
            <a:solidFill>
              <a:srgbClr val="BAD6AD">
                <a:lumMod val="75000"/>
              </a:srgbClr>
            </a:solidFill>
            <a:ln w="3175">
              <a:solidFill>
                <a:sysClr val="windowText" lastClr="000000"/>
              </a:solidFill>
            </a:ln>
          </c:spPr>
          <c:invertIfNegative val="0"/>
          <c:dLbls>
            <c:txPr>
              <a:bodyPr rot="-5400000" vert="horz"/>
              <a:lstStyle/>
              <a:p>
                <a:pPr>
                  <a:defRPr/>
                </a:pPr>
                <a:endParaRPr lang="is-I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Sheet1!$I$41:$I$50</c:f>
              <c:strCache>
                <c:ptCount val="10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</c:strCache>
            </c:strRef>
          </c:cat>
          <c:val>
            <c:numRef>
              <c:f>Sheet1!$J$41:$J$50</c:f>
              <c:numCache>
                <c:formatCode>0</c:formatCode>
                <c:ptCount val="10"/>
                <c:pt idx="0">
                  <c:v>-26</c:v>
                </c:pt>
                <c:pt idx="1">
                  <c:v>-13.5</c:v>
                </c:pt>
                <c:pt idx="2">
                  <c:v>-11</c:v>
                </c:pt>
                <c:pt idx="3">
                  <c:v>-11</c:v>
                </c:pt>
                <c:pt idx="4">
                  <c:v>-11.5</c:v>
                </c:pt>
                <c:pt idx="5">
                  <c:v>-9</c:v>
                </c:pt>
                <c:pt idx="6">
                  <c:v>-9</c:v>
                </c:pt>
                <c:pt idx="7">
                  <c:v>-8</c:v>
                </c:pt>
                <c:pt idx="8">
                  <c:v>-2</c:v>
                </c:pt>
                <c:pt idx="9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Sheet1!$K$40</c:f>
              <c:strCache>
                <c:ptCount val="1"/>
                <c:pt idx="0">
                  <c:v>Ísland</c:v>
                </c:pt>
              </c:strCache>
            </c:strRef>
          </c:tx>
          <c:spPr>
            <a:solidFill>
              <a:srgbClr val="000000">
                <a:lumMod val="85000"/>
                <a:lumOff val="15000"/>
              </a:srgbClr>
            </a:solidFill>
          </c:spPr>
          <c:invertIfNegative val="0"/>
          <c:cat>
            <c:strRef>
              <c:f>Sheet1!$I$41:$I$50</c:f>
              <c:strCache>
                <c:ptCount val="10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  <c:pt idx="4">
                  <c:v>V</c:v>
                </c:pt>
                <c:pt idx="5">
                  <c:v>VI</c:v>
                </c:pt>
                <c:pt idx="6">
                  <c:v>VII</c:v>
                </c:pt>
                <c:pt idx="7">
                  <c:v>VIII</c:v>
                </c:pt>
                <c:pt idx="8">
                  <c:v>IX</c:v>
                </c:pt>
                <c:pt idx="9">
                  <c:v>X</c:v>
                </c:pt>
              </c:strCache>
            </c:strRef>
          </c:cat>
          <c:val>
            <c:numRef>
              <c:f>Sheet1!$K$41:$K$50</c:f>
              <c:numCache>
                <c:formatCode>General</c:formatCode>
                <c:ptCount val="10"/>
                <c:pt idx="0">
                  <c:v>-9</c:v>
                </c:pt>
                <c:pt idx="1">
                  <c:v>-9</c:v>
                </c:pt>
                <c:pt idx="2">
                  <c:v>-13</c:v>
                </c:pt>
                <c:pt idx="3">
                  <c:v>-13</c:v>
                </c:pt>
                <c:pt idx="4">
                  <c:v>-14</c:v>
                </c:pt>
                <c:pt idx="5">
                  <c:v>-14</c:v>
                </c:pt>
                <c:pt idx="6">
                  <c:v>-14</c:v>
                </c:pt>
                <c:pt idx="7">
                  <c:v>-15</c:v>
                </c:pt>
                <c:pt idx="8">
                  <c:v>-17</c:v>
                </c:pt>
                <c:pt idx="9">
                  <c:v>-38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4727936"/>
        <c:axId val="174769664"/>
      </c:barChart>
      <c:catAx>
        <c:axId val="174727936"/>
        <c:scaling>
          <c:orientation val="minMax"/>
        </c:scaling>
        <c:delete val="0"/>
        <c:axPos val="b"/>
        <c:majorTickMark val="out"/>
        <c:minorTickMark val="none"/>
        <c:tickLblPos val="low"/>
        <c:crossAx val="174769664"/>
        <c:crosses val="autoZero"/>
        <c:auto val="1"/>
        <c:lblAlgn val="ctr"/>
        <c:lblOffset val="100"/>
        <c:noMultiLvlLbl val="0"/>
      </c:catAx>
      <c:valAx>
        <c:axId val="174769664"/>
        <c:scaling>
          <c:orientation val="minMax"/>
          <c:max val="1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Uppsöfnuð breyting í %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1747279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/>
        </a:defRPr>
      </a:pPr>
      <a:endParaRPr lang="is-I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Data!$B$119</c:f>
              <c:strCache>
                <c:ptCount val="1"/>
                <c:pt idx="0">
                  <c:v>2009-annar ársfjórðungur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cat>
            <c:strRef>
              <c:f>Data!$A$120:$A$150</c:f>
              <c:strCache>
                <c:ptCount val="31"/>
                <c:pt idx="0">
                  <c:v>Spánn</c:v>
                </c:pt>
                <c:pt idx="1">
                  <c:v>Grikkland</c:v>
                </c:pt>
                <c:pt idx="2">
                  <c:v>Írland</c:v>
                </c:pt>
                <c:pt idx="3">
                  <c:v>Portúgal</c:v>
                </c:pt>
                <c:pt idx="4">
                  <c:v>Litháen</c:v>
                </c:pt>
                <c:pt idx="5">
                  <c:v>Lettland</c:v>
                </c:pt>
                <c:pt idx="6">
                  <c:v>Slóvakía</c:v>
                </c:pt>
                <c:pt idx="7">
                  <c:v>Búlgaría</c:v>
                </c:pt>
                <c:pt idx="8">
                  <c:v>Ungverjaland</c:v>
                </c:pt>
                <c:pt idx="9">
                  <c:v>Eistland</c:v>
                </c:pt>
                <c:pt idx="10">
                  <c:v>Pólland</c:v>
                </c:pt>
                <c:pt idx="11">
                  <c:v>Frakkland</c:v>
                </c:pt>
                <c:pt idx="12">
                  <c:v>Meðaltal ESB</c:v>
                </c:pt>
                <c:pt idx="13">
                  <c:v>Slóvenía</c:v>
                </c:pt>
                <c:pt idx="14">
                  <c:v>Bretland</c:v>
                </c:pt>
                <c:pt idx="15">
                  <c:v>Kýpur</c:v>
                </c:pt>
                <c:pt idx="16">
                  <c:v>Rúmenía</c:v>
                </c:pt>
                <c:pt idx="17">
                  <c:v>Ítalía</c:v>
                </c:pt>
                <c:pt idx="18">
                  <c:v>Danmörk</c:v>
                </c:pt>
                <c:pt idx="19">
                  <c:v>Finnland</c:v>
                </c:pt>
                <c:pt idx="20">
                  <c:v>Tékkland</c:v>
                </c:pt>
                <c:pt idx="21">
                  <c:v>Belgía</c:v>
                </c:pt>
                <c:pt idx="22">
                  <c:v>Malta</c:v>
                </c:pt>
                <c:pt idx="23">
                  <c:v>Svíþjóð</c:v>
                </c:pt>
                <c:pt idx="24">
                  <c:v>Ísland</c:v>
                </c:pt>
                <c:pt idx="25">
                  <c:v>Þýskaland</c:v>
                </c:pt>
                <c:pt idx="26">
                  <c:v>Holland</c:v>
                </c:pt>
                <c:pt idx="27">
                  <c:v>Lúxemborg</c:v>
                </c:pt>
                <c:pt idx="28">
                  <c:v>Austurríki</c:v>
                </c:pt>
                <c:pt idx="29">
                  <c:v>Sviss</c:v>
                </c:pt>
                <c:pt idx="30">
                  <c:v>Noregur</c:v>
                </c:pt>
              </c:strCache>
            </c:strRef>
          </c:cat>
          <c:val>
            <c:numRef>
              <c:f>Data!$B$120:$B$150</c:f>
              <c:numCache>
                <c:formatCode>#,##0.0</c:formatCode>
                <c:ptCount val="31"/>
                <c:pt idx="0">
                  <c:v>16.100000000000001</c:v>
                </c:pt>
                <c:pt idx="1">
                  <c:v>9</c:v>
                </c:pt>
                <c:pt idx="2">
                  <c:v>11.6</c:v>
                </c:pt>
                <c:pt idx="3">
                  <c:v>9.1999999999999993</c:v>
                </c:pt>
                <c:pt idx="4">
                  <c:v>13.7</c:v>
                </c:pt>
                <c:pt idx="5">
                  <c:v>16.399999999999999</c:v>
                </c:pt>
                <c:pt idx="6">
                  <c:v>11.3</c:v>
                </c:pt>
                <c:pt idx="7">
                  <c:v>6.3</c:v>
                </c:pt>
                <c:pt idx="8">
                  <c:v>9.6</c:v>
                </c:pt>
                <c:pt idx="9">
                  <c:v>11.6</c:v>
                </c:pt>
                <c:pt idx="10">
                  <c:v>8</c:v>
                </c:pt>
                <c:pt idx="11">
                  <c:v>8.4</c:v>
                </c:pt>
                <c:pt idx="12">
                  <c:v>8.3000000000000007</c:v>
                </c:pt>
                <c:pt idx="13">
                  <c:v>5.6</c:v>
                </c:pt>
                <c:pt idx="14">
                  <c:v>7.6</c:v>
                </c:pt>
                <c:pt idx="15">
                  <c:v>4.9000000000000004</c:v>
                </c:pt>
                <c:pt idx="16">
                  <c:v>6.6</c:v>
                </c:pt>
                <c:pt idx="17">
                  <c:v>7.1</c:v>
                </c:pt>
                <c:pt idx="18">
                  <c:v>5.7</c:v>
                </c:pt>
                <c:pt idx="19">
                  <c:v>9.5</c:v>
                </c:pt>
                <c:pt idx="20">
                  <c:v>6.4</c:v>
                </c:pt>
                <c:pt idx="21">
                  <c:v>6.8</c:v>
                </c:pt>
                <c:pt idx="22">
                  <c:v>7.1</c:v>
                </c:pt>
                <c:pt idx="23">
                  <c:v>8.8000000000000007</c:v>
                </c:pt>
                <c:pt idx="24">
                  <c:v>9.1</c:v>
                </c:pt>
                <c:pt idx="25">
                  <c:v>7.1</c:v>
                </c:pt>
                <c:pt idx="26">
                  <c:v>3.1</c:v>
                </c:pt>
                <c:pt idx="27">
                  <c:v>3.2</c:v>
                </c:pt>
                <c:pt idx="28">
                  <c:v>4.0999999999999996</c:v>
                </c:pt>
                <c:pt idx="29">
                  <c:v>3.3</c:v>
                </c:pt>
                <c:pt idx="30">
                  <c:v>3.2</c:v>
                </c:pt>
              </c:numCache>
            </c:numRef>
          </c:val>
        </c:ser>
        <c:ser>
          <c:idx val="1"/>
          <c:order val="1"/>
          <c:tx>
            <c:strRef>
              <c:f>Data!$C$119</c:f>
              <c:strCache>
                <c:ptCount val="1"/>
                <c:pt idx="0">
                  <c:v>2011-lok árs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invertIfNegative val="0"/>
          <c:dPt>
            <c:idx val="24"/>
            <c:invertIfNegative val="0"/>
            <c:bubble3D val="0"/>
            <c:spPr>
              <a:solidFill>
                <a:srgbClr val="0000FF"/>
              </a:solidFill>
            </c:spPr>
          </c:dPt>
          <c:cat>
            <c:strRef>
              <c:f>Data!$A$120:$A$150</c:f>
              <c:strCache>
                <c:ptCount val="31"/>
                <c:pt idx="0">
                  <c:v>Spánn</c:v>
                </c:pt>
                <c:pt idx="1">
                  <c:v>Grikkland</c:v>
                </c:pt>
                <c:pt idx="2">
                  <c:v>Írland</c:v>
                </c:pt>
                <c:pt idx="3">
                  <c:v>Portúgal</c:v>
                </c:pt>
                <c:pt idx="4">
                  <c:v>Litháen</c:v>
                </c:pt>
                <c:pt idx="5">
                  <c:v>Lettland</c:v>
                </c:pt>
                <c:pt idx="6">
                  <c:v>Slóvakía</c:v>
                </c:pt>
                <c:pt idx="7">
                  <c:v>Búlgaría</c:v>
                </c:pt>
                <c:pt idx="8">
                  <c:v>Ungverjaland</c:v>
                </c:pt>
                <c:pt idx="9">
                  <c:v>Eistland</c:v>
                </c:pt>
                <c:pt idx="10">
                  <c:v>Pólland</c:v>
                </c:pt>
                <c:pt idx="11">
                  <c:v>Frakkland</c:v>
                </c:pt>
                <c:pt idx="12">
                  <c:v>Meðaltal ESB</c:v>
                </c:pt>
                <c:pt idx="13">
                  <c:v>Slóvenía</c:v>
                </c:pt>
                <c:pt idx="14">
                  <c:v>Bretland</c:v>
                </c:pt>
                <c:pt idx="15">
                  <c:v>Kýpur</c:v>
                </c:pt>
                <c:pt idx="16">
                  <c:v>Rúmenía</c:v>
                </c:pt>
                <c:pt idx="17">
                  <c:v>Ítalía</c:v>
                </c:pt>
                <c:pt idx="18">
                  <c:v>Danmörk</c:v>
                </c:pt>
                <c:pt idx="19">
                  <c:v>Finnland</c:v>
                </c:pt>
                <c:pt idx="20">
                  <c:v>Tékkland</c:v>
                </c:pt>
                <c:pt idx="21">
                  <c:v>Belgía</c:v>
                </c:pt>
                <c:pt idx="22">
                  <c:v>Malta</c:v>
                </c:pt>
                <c:pt idx="23">
                  <c:v>Svíþjóð</c:v>
                </c:pt>
                <c:pt idx="24">
                  <c:v>Ísland</c:v>
                </c:pt>
                <c:pt idx="25">
                  <c:v>Þýskaland</c:v>
                </c:pt>
                <c:pt idx="26">
                  <c:v>Holland</c:v>
                </c:pt>
                <c:pt idx="27">
                  <c:v>Lúxemborg</c:v>
                </c:pt>
                <c:pt idx="28">
                  <c:v>Austurríki</c:v>
                </c:pt>
                <c:pt idx="29">
                  <c:v>Sviss</c:v>
                </c:pt>
                <c:pt idx="30">
                  <c:v>Noregur</c:v>
                </c:pt>
              </c:strCache>
            </c:strRef>
          </c:cat>
          <c:val>
            <c:numRef>
              <c:f>Data!$C$120:$C$150</c:f>
              <c:numCache>
                <c:formatCode>#,##0.0</c:formatCode>
                <c:ptCount val="31"/>
                <c:pt idx="0">
                  <c:v>20.8</c:v>
                </c:pt>
                <c:pt idx="1">
                  <c:v>20.5</c:v>
                </c:pt>
                <c:pt idx="2" formatCode="General">
                  <c:v>14.8</c:v>
                </c:pt>
                <c:pt idx="3">
                  <c:v>14.5</c:v>
                </c:pt>
                <c:pt idx="4">
                  <c:v>14</c:v>
                </c:pt>
                <c:pt idx="5">
                  <c:v>13.7</c:v>
                </c:pt>
                <c:pt idx="6" formatCode="General">
                  <c:v>13.2</c:v>
                </c:pt>
                <c:pt idx="7">
                  <c:v>11.5</c:v>
                </c:pt>
                <c:pt idx="8">
                  <c:v>10.7</c:v>
                </c:pt>
                <c:pt idx="9">
                  <c:v>9.9</c:v>
                </c:pt>
                <c:pt idx="10">
                  <c:v>9.9</c:v>
                </c:pt>
                <c:pt idx="11">
                  <c:v>9.1</c:v>
                </c:pt>
                <c:pt idx="12" formatCode="General">
                  <c:v>9</c:v>
                </c:pt>
                <c:pt idx="13">
                  <c:v>8.8000000000000007</c:v>
                </c:pt>
                <c:pt idx="14" formatCode="General">
                  <c:v>8.5</c:v>
                </c:pt>
                <c:pt idx="15">
                  <c:v>8.4</c:v>
                </c:pt>
                <c:pt idx="16">
                  <c:v>8</c:v>
                </c:pt>
                <c:pt idx="17" formatCode="General">
                  <c:v>7.4</c:v>
                </c:pt>
                <c:pt idx="18">
                  <c:v>6.9</c:v>
                </c:pt>
                <c:pt idx="19">
                  <c:v>6.8</c:v>
                </c:pt>
                <c:pt idx="20">
                  <c:v>6.5</c:v>
                </c:pt>
                <c:pt idx="21">
                  <c:v>6.2</c:v>
                </c:pt>
                <c:pt idx="22" formatCode="General">
                  <c:v>6.2</c:v>
                </c:pt>
                <c:pt idx="23">
                  <c:v>6.2</c:v>
                </c:pt>
                <c:pt idx="24" formatCode="General">
                  <c:v>5.9</c:v>
                </c:pt>
                <c:pt idx="25" formatCode="General">
                  <c:v>5.3</c:v>
                </c:pt>
                <c:pt idx="26">
                  <c:v>4.5</c:v>
                </c:pt>
                <c:pt idx="27">
                  <c:v>4.3</c:v>
                </c:pt>
                <c:pt idx="28">
                  <c:v>3.7</c:v>
                </c:pt>
                <c:pt idx="29">
                  <c:v>3.2</c:v>
                </c:pt>
                <c:pt idx="30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273344"/>
        <c:axId val="97274880"/>
      </c:barChart>
      <c:catAx>
        <c:axId val="97273344"/>
        <c:scaling>
          <c:orientation val="minMax"/>
        </c:scaling>
        <c:delete val="0"/>
        <c:axPos val="b"/>
        <c:majorTickMark val="out"/>
        <c:minorTickMark val="none"/>
        <c:tickLblPos val="nextTo"/>
        <c:crossAx val="97274880"/>
        <c:crosses val="autoZero"/>
        <c:auto val="1"/>
        <c:lblAlgn val="ctr"/>
        <c:lblOffset val="100"/>
        <c:noMultiLvlLbl val="0"/>
      </c:catAx>
      <c:valAx>
        <c:axId val="972748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vinnuafls án atvinnu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crossAx val="972733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is-IS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Arial"/>
          <a:cs typeface="Arial"/>
        </a:defRPr>
      </a:pPr>
      <a:endParaRPr lang="is-I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668568602837698E-2"/>
          <c:y val="6.2831337129393303E-2"/>
          <c:w val="0.90608505458556798"/>
          <c:h val="0.647072174097224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Sheet0!$B$105</c:f>
              <c:strCache>
                <c:ptCount val="1"/>
                <c:pt idx="0">
                  <c:v>2008-2010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0000FF"/>
              </a:solidFill>
            </c:spPr>
          </c:dPt>
          <c:dLbls>
            <c:dLbl>
              <c:idx val="0"/>
              <c:layout>
                <c:manualLayout>
                  <c:x val="0"/>
                  <c:y val="2.77777777777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is-I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Sheet0!$A$106:$A$142</c:f>
              <c:strCache>
                <c:ptCount val="37"/>
                <c:pt idx="0">
                  <c:v>Lettland</c:v>
                </c:pt>
                <c:pt idx="1">
                  <c:v>Eistland</c:v>
                </c:pt>
                <c:pt idx="2">
                  <c:v>Litháen</c:v>
                </c:pt>
                <c:pt idx="3">
                  <c:v>Írland</c:v>
                </c:pt>
                <c:pt idx="4">
                  <c:v>Ísland</c:v>
                </c:pt>
                <c:pt idx="5">
                  <c:v>Grikkland</c:v>
                </c:pt>
                <c:pt idx="6">
                  <c:v>Danmörk</c:v>
                </c:pt>
                <c:pt idx="7">
                  <c:v>Króatía</c:v>
                </c:pt>
                <c:pt idx="8">
                  <c:v>Ítalía</c:v>
                </c:pt>
                <c:pt idx="9">
                  <c:v>Ungverjaland</c:v>
                </c:pt>
                <c:pt idx="10">
                  <c:v>Finnland</c:v>
                </c:pt>
                <c:pt idx="11">
                  <c:v>Bretland</c:v>
                </c:pt>
                <c:pt idx="12">
                  <c:v>Slóvenía</c:v>
                </c:pt>
                <c:pt idx="13">
                  <c:v>Spánn</c:v>
                </c:pt>
                <c:pt idx="14">
                  <c:v>Japan</c:v>
                </c:pt>
                <c:pt idx="15">
                  <c:v>ESB meðaltal (27)</c:v>
                </c:pt>
                <c:pt idx="16">
                  <c:v>Lúxemborg</c:v>
                </c:pt>
                <c:pt idx="17">
                  <c:v>Portúgal</c:v>
                </c:pt>
                <c:pt idx="18">
                  <c:v>Frakkland</c:v>
                </c:pt>
                <c:pt idx="19">
                  <c:v>Noregur</c:v>
                </c:pt>
                <c:pt idx="20">
                  <c:v>Rúmenía</c:v>
                </c:pt>
                <c:pt idx="21">
                  <c:v>Bandaríkin</c:v>
                </c:pt>
                <c:pt idx="22">
                  <c:v>Þýskaland</c:v>
                </c:pt>
                <c:pt idx="23">
                  <c:v>Svíþjóð</c:v>
                </c:pt>
                <c:pt idx="24">
                  <c:v>Austurríki</c:v>
                </c:pt>
                <c:pt idx="25">
                  <c:v>Holland</c:v>
                </c:pt>
                <c:pt idx="26">
                  <c:v>Belgía</c:v>
                </c:pt>
                <c:pt idx="27">
                  <c:v>Búlgaría</c:v>
                </c:pt>
                <c:pt idx="28">
                  <c:v>Tékkland</c:v>
                </c:pt>
                <c:pt idx="29">
                  <c:v>Kýpur</c:v>
                </c:pt>
                <c:pt idx="30">
                  <c:v>Sviss</c:v>
                </c:pt>
                <c:pt idx="31">
                  <c:v>Montenegro</c:v>
                </c:pt>
                <c:pt idx="32">
                  <c:v>Malta</c:v>
                </c:pt>
                <c:pt idx="33">
                  <c:v>Tyrkland</c:v>
                </c:pt>
                <c:pt idx="34">
                  <c:v>Slóvakía</c:v>
                </c:pt>
                <c:pt idx="35">
                  <c:v>Macedonia</c:v>
                </c:pt>
                <c:pt idx="36">
                  <c:v>Pólland</c:v>
                </c:pt>
              </c:strCache>
            </c:strRef>
          </c:cat>
          <c:val>
            <c:numRef>
              <c:f>Sheet0!$B$106:$B$142</c:f>
              <c:numCache>
                <c:formatCode>0.0</c:formatCode>
                <c:ptCount val="37"/>
                <c:pt idx="0">
                  <c:v>-21.3</c:v>
                </c:pt>
                <c:pt idx="1">
                  <c:v>-15.7</c:v>
                </c:pt>
                <c:pt idx="2">
                  <c:v>-10.5</c:v>
                </c:pt>
                <c:pt idx="3">
                  <c:v>-10.4</c:v>
                </c:pt>
                <c:pt idx="4">
                  <c:v>-9.4</c:v>
                </c:pt>
                <c:pt idx="5">
                  <c:v>-7</c:v>
                </c:pt>
                <c:pt idx="6">
                  <c:v>-5.3</c:v>
                </c:pt>
                <c:pt idx="7">
                  <c:v>-5</c:v>
                </c:pt>
                <c:pt idx="8">
                  <c:v>-4.8</c:v>
                </c:pt>
                <c:pt idx="9">
                  <c:v>-4.5999999999999996</c:v>
                </c:pt>
                <c:pt idx="10">
                  <c:v>-4.3999999999999986</c:v>
                </c:pt>
                <c:pt idx="11">
                  <c:v>-3.4</c:v>
                </c:pt>
                <c:pt idx="12">
                  <c:v>-3</c:v>
                </c:pt>
                <c:pt idx="13">
                  <c:v>-2.9</c:v>
                </c:pt>
                <c:pt idx="14">
                  <c:v>-2.1</c:v>
                </c:pt>
                <c:pt idx="15">
                  <c:v>-2</c:v>
                </c:pt>
                <c:pt idx="16">
                  <c:v>-1.8</c:v>
                </c:pt>
                <c:pt idx="17">
                  <c:v>-1.5</c:v>
                </c:pt>
                <c:pt idx="18">
                  <c:v>-1.3</c:v>
                </c:pt>
                <c:pt idx="19">
                  <c:v>-1</c:v>
                </c:pt>
                <c:pt idx="20">
                  <c:v>-0.9</c:v>
                </c:pt>
                <c:pt idx="21">
                  <c:v>-0.8</c:v>
                </c:pt>
                <c:pt idx="22">
                  <c:v>-0.29999999999999899</c:v>
                </c:pt>
                <c:pt idx="23">
                  <c:v>-0.2</c:v>
                </c:pt>
                <c:pt idx="24">
                  <c:v>-0.1</c:v>
                </c:pt>
                <c:pt idx="25">
                  <c:v>0</c:v>
                </c:pt>
                <c:pt idx="26">
                  <c:v>0.5</c:v>
                </c:pt>
                <c:pt idx="27">
                  <c:v>0.9</c:v>
                </c:pt>
                <c:pt idx="28">
                  <c:v>1.1000000000000001</c:v>
                </c:pt>
                <c:pt idx="29">
                  <c:v>2.8</c:v>
                </c:pt>
                <c:pt idx="30">
                  <c:v>2.9</c:v>
                </c:pt>
                <c:pt idx="31">
                  <c:v>3.7</c:v>
                </c:pt>
                <c:pt idx="32">
                  <c:v>4.5999999999999996</c:v>
                </c:pt>
                <c:pt idx="33">
                  <c:v>4.9000000000000004</c:v>
                </c:pt>
                <c:pt idx="34">
                  <c:v>5.2</c:v>
                </c:pt>
                <c:pt idx="35">
                  <c:v>5.8999999999999986</c:v>
                </c:pt>
                <c:pt idx="36">
                  <c:v>10.6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474432"/>
        <c:axId val="97475968"/>
      </c:barChart>
      <c:catAx>
        <c:axId val="97474432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majorTickMark val="out"/>
        <c:minorTickMark val="none"/>
        <c:tickLblPos val="low"/>
        <c:crossAx val="97475968"/>
        <c:crosses val="autoZero"/>
        <c:auto val="1"/>
        <c:lblAlgn val="ctr"/>
        <c:lblOffset val="100"/>
        <c:noMultiLvlLbl val="0"/>
      </c:catAx>
      <c:valAx>
        <c:axId val="9747596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97474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>
          <a:latin typeface="Arial"/>
          <a:cs typeface="Arial"/>
        </a:defRPr>
      </a:pPr>
      <a:endParaRPr lang="is-I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areaChart>
        <c:grouping val="standard"/>
        <c:varyColors val="0"/>
        <c:ser>
          <c:idx val="0"/>
          <c:order val="0"/>
          <c:tx>
            <c:strRef>
              <c:f>Myndir!$C$153</c:f>
              <c:strCache>
                <c:ptCount val="1"/>
                <c:pt idx="0">
                  <c:v>Ráðstöfunartekjur á mann, breyting í %</c:v>
                </c:pt>
              </c:strCache>
            </c:strRef>
          </c:tx>
          <c:spPr>
            <a:solidFill>
              <a:schemeClr val="tx1">
                <a:lumMod val="85000"/>
                <a:lumOff val="15000"/>
              </a:schemeClr>
            </a:solidFill>
          </c:spPr>
          <c:cat>
            <c:numRef>
              <c:f>Myndir!$B$154:$B$210</c:f>
              <c:numCache>
                <c:formatCode>General</c:formatCode>
                <c:ptCount val="57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</c:numCache>
            </c:numRef>
          </c:cat>
          <c:val>
            <c:numRef>
              <c:f>Myndir!$C$154:$C$210</c:f>
              <c:numCache>
                <c:formatCode>General</c:formatCode>
                <c:ptCount val="57"/>
                <c:pt idx="0">
                  <c:v>-7.7</c:v>
                </c:pt>
                <c:pt idx="1">
                  <c:v>10.5</c:v>
                </c:pt>
                <c:pt idx="2">
                  <c:v>-5.2</c:v>
                </c:pt>
                <c:pt idx="3">
                  <c:v>11.2</c:v>
                </c:pt>
                <c:pt idx="4">
                  <c:v>2</c:v>
                </c:pt>
                <c:pt idx="5">
                  <c:v>0.4</c:v>
                </c:pt>
                <c:pt idx="6">
                  <c:v>1.6</c:v>
                </c:pt>
                <c:pt idx="7">
                  <c:v>11</c:v>
                </c:pt>
                <c:pt idx="8">
                  <c:v>11.8</c:v>
                </c:pt>
                <c:pt idx="9">
                  <c:v>10.3</c:v>
                </c:pt>
                <c:pt idx="10">
                  <c:v>11.9</c:v>
                </c:pt>
                <c:pt idx="11">
                  <c:v>5</c:v>
                </c:pt>
                <c:pt idx="12">
                  <c:v>-2.7</c:v>
                </c:pt>
                <c:pt idx="13">
                  <c:v>-8.4</c:v>
                </c:pt>
                <c:pt idx="14">
                  <c:v>-6.1</c:v>
                </c:pt>
                <c:pt idx="15">
                  <c:v>17.100000000000001</c:v>
                </c:pt>
                <c:pt idx="16">
                  <c:v>15.1</c:v>
                </c:pt>
                <c:pt idx="17">
                  <c:v>8.4</c:v>
                </c:pt>
                <c:pt idx="18">
                  <c:v>7.3</c:v>
                </c:pt>
                <c:pt idx="19">
                  <c:v>11.6</c:v>
                </c:pt>
                <c:pt idx="20">
                  <c:v>-15.1</c:v>
                </c:pt>
                <c:pt idx="21">
                  <c:v>2.2999999999999998</c:v>
                </c:pt>
                <c:pt idx="22">
                  <c:v>15.5</c:v>
                </c:pt>
                <c:pt idx="23">
                  <c:v>8.5</c:v>
                </c:pt>
                <c:pt idx="24">
                  <c:v>2</c:v>
                </c:pt>
                <c:pt idx="25">
                  <c:v>1.1000000000000001</c:v>
                </c:pt>
                <c:pt idx="26">
                  <c:v>5.5</c:v>
                </c:pt>
                <c:pt idx="27">
                  <c:v>2.2000000000000002</c:v>
                </c:pt>
                <c:pt idx="28">
                  <c:v>-12.5</c:v>
                </c:pt>
                <c:pt idx="29">
                  <c:v>-2.5</c:v>
                </c:pt>
                <c:pt idx="30">
                  <c:v>10.8</c:v>
                </c:pt>
                <c:pt idx="31">
                  <c:v>9.5</c:v>
                </c:pt>
                <c:pt idx="32">
                  <c:v>25.8</c:v>
                </c:pt>
                <c:pt idx="33">
                  <c:v>-2.7</c:v>
                </c:pt>
                <c:pt idx="34">
                  <c:v>-9.4</c:v>
                </c:pt>
                <c:pt idx="35">
                  <c:v>-4.5999999999999996</c:v>
                </c:pt>
                <c:pt idx="36">
                  <c:v>2.5</c:v>
                </c:pt>
                <c:pt idx="37">
                  <c:v>-3.3</c:v>
                </c:pt>
                <c:pt idx="38">
                  <c:v>-6.8</c:v>
                </c:pt>
                <c:pt idx="39">
                  <c:v>0</c:v>
                </c:pt>
                <c:pt idx="40">
                  <c:v>3.8</c:v>
                </c:pt>
                <c:pt idx="41">
                  <c:v>3.9</c:v>
                </c:pt>
                <c:pt idx="42">
                  <c:v>5.9</c:v>
                </c:pt>
                <c:pt idx="43">
                  <c:v>7</c:v>
                </c:pt>
                <c:pt idx="44">
                  <c:v>4.7</c:v>
                </c:pt>
                <c:pt idx="45">
                  <c:v>5.2</c:v>
                </c:pt>
                <c:pt idx="46">
                  <c:v>-1.2</c:v>
                </c:pt>
                <c:pt idx="47">
                  <c:v>0.2</c:v>
                </c:pt>
                <c:pt idx="48">
                  <c:v>4.2</c:v>
                </c:pt>
                <c:pt idx="49">
                  <c:v>5.3</c:v>
                </c:pt>
                <c:pt idx="50">
                  <c:v>7.7</c:v>
                </c:pt>
                <c:pt idx="51">
                  <c:v>6.3</c:v>
                </c:pt>
                <c:pt idx="52">
                  <c:v>7.6</c:v>
                </c:pt>
                <c:pt idx="53">
                  <c:v>-0.6</c:v>
                </c:pt>
                <c:pt idx="54">
                  <c:v>-16.399999999999999</c:v>
                </c:pt>
                <c:pt idx="55">
                  <c:v>-12.6</c:v>
                </c:pt>
              </c:numCache>
            </c:numRef>
          </c:val>
        </c:ser>
        <c:ser>
          <c:idx val="1"/>
          <c:order val="1"/>
          <c:tx>
            <c:strRef>
              <c:f>Myndir!$D$153</c:f>
              <c:strCache>
                <c:ptCount val="1"/>
                <c:pt idx="0">
                  <c:v>VLF á mann, breyting í %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numRef>
              <c:f>Myndir!$B$154:$B$210</c:f>
              <c:numCache>
                <c:formatCode>General</c:formatCode>
                <c:ptCount val="57"/>
                <c:pt idx="0">
                  <c:v>1955</c:v>
                </c:pt>
                <c:pt idx="1">
                  <c:v>1956</c:v>
                </c:pt>
                <c:pt idx="2">
                  <c:v>1957</c:v>
                </c:pt>
                <c:pt idx="3">
                  <c:v>1958</c:v>
                </c:pt>
                <c:pt idx="4">
                  <c:v>1959</c:v>
                </c:pt>
                <c:pt idx="5">
                  <c:v>1960</c:v>
                </c:pt>
                <c:pt idx="6">
                  <c:v>1961</c:v>
                </c:pt>
                <c:pt idx="7">
                  <c:v>1962</c:v>
                </c:pt>
                <c:pt idx="8">
                  <c:v>1963</c:v>
                </c:pt>
                <c:pt idx="9">
                  <c:v>1964</c:v>
                </c:pt>
                <c:pt idx="10">
                  <c:v>1965</c:v>
                </c:pt>
                <c:pt idx="11">
                  <c:v>1966</c:v>
                </c:pt>
                <c:pt idx="12">
                  <c:v>1967</c:v>
                </c:pt>
                <c:pt idx="13">
                  <c:v>1968</c:v>
                </c:pt>
                <c:pt idx="14">
                  <c:v>1969</c:v>
                </c:pt>
                <c:pt idx="15">
                  <c:v>1970</c:v>
                </c:pt>
                <c:pt idx="16">
                  <c:v>1971</c:v>
                </c:pt>
                <c:pt idx="17">
                  <c:v>1972</c:v>
                </c:pt>
                <c:pt idx="18">
                  <c:v>1973</c:v>
                </c:pt>
                <c:pt idx="19">
                  <c:v>1974</c:v>
                </c:pt>
                <c:pt idx="20">
                  <c:v>1975</c:v>
                </c:pt>
                <c:pt idx="21">
                  <c:v>1976</c:v>
                </c:pt>
                <c:pt idx="22">
                  <c:v>1977</c:v>
                </c:pt>
                <c:pt idx="23">
                  <c:v>1978</c:v>
                </c:pt>
                <c:pt idx="24">
                  <c:v>1979</c:v>
                </c:pt>
                <c:pt idx="25">
                  <c:v>1980</c:v>
                </c:pt>
                <c:pt idx="26">
                  <c:v>1981</c:v>
                </c:pt>
                <c:pt idx="27">
                  <c:v>1982</c:v>
                </c:pt>
                <c:pt idx="28">
                  <c:v>1983</c:v>
                </c:pt>
                <c:pt idx="29">
                  <c:v>1984</c:v>
                </c:pt>
                <c:pt idx="30">
                  <c:v>1985</c:v>
                </c:pt>
                <c:pt idx="31">
                  <c:v>1986</c:v>
                </c:pt>
                <c:pt idx="32">
                  <c:v>1987</c:v>
                </c:pt>
                <c:pt idx="33">
                  <c:v>1988</c:v>
                </c:pt>
                <c:pt idx="34">
                  <c:v>1989</c:v>
                </c:pt>
                <c:pt idx="35">
                  <c:v>1990</c:v>
                </c:pt>
                <c:pt idx="36">
                  <c:v>1991</c:v>
                </c:pt>
                <c:pt idx="37">
                  <c:v>1992</c:v>
                </c:pt>
                <c:pt idx="38">
                  <c:v>1993</c:v>
                </c:pt>
                <c:pt idx="39">
                  <c:v>1994</c:v>
                </c:pt>
                <c:pt idx="40">
                  <c:v>1995</c:v>
                </c:pt>
                <c:pt idx="41">
                  <c:v>1996</c:v>
                </c:pt>
                <c:pt idx="42">
                  <c:v>1997</c:v>
                </c:pt>
                <c:pt idx="43">
                  <c:v>1998</c:v>
                </c:pt>
                <c:pt idx="44">
                  <c:v>1999</c:v>
                </c:pt>
                <c:pt idx="45">
                  <c:v>2000</c:v>
                </c:pt>
                <c:pt idx="46">
                  <c:v>2001</c:v>
                </c:pt>
                <c:pt idx="47">
                  <c:v>2002</c:v>
                </c:pt>
                <c:pt idx="48">
                  <c:v>2003</c:v>
                </c:pt>
                <c:pt idx="49">
                  <c:v>2004</c:v>
                </c:pt>
                <c:pt idx="50">
                  <c:v>2005</c:v>
                </c:pt>
                <c:pt idx="51">
                  <c:v>2006</c:v>
                </c:pt>
                <c:pt idx="52">
                  <c:v>2007</c:v>
                </c:pt>
                <c:pt idx="53">
                  <c:v>2008</c:v>
                </c:pt>
                <c:pt idx="54">
                  <c:v>2009</c:v>
                </c:pt>
                <c:pt idx="55">
                  <c:v>2010</c:v>
                </c:pt>
                <c:pt idx="56">
                  <c:v>2011</c:v>
                </c:pt>
              </c:numCache>
            </c:numRef>
          </c:cat>
          <c:val>
            <c:numRef>
              <c:f>Myndir!$D$154:$D$210</c:f>
              <c:numCache>
                <c:formatCode>General</c:formatCode>
                <c:ptCount val="57"/>
                <c:pt idx="0">
                  <c:v>7.3</c:v>
                </c:pt>
                <c:pt idx="1">
                  <c:v>0.3</c:v>
                </c:pt>
                <c:pt idx="2">
                  <c:v>-2.2999999999999998</c:v>
                </c:pt>
                <c:pt idx="3">
                  <c:v>5.5</c:v>
                </c:pt>
                <c:pt idx="4">
                  <c:v>-0.1</c:v>
                </c:pt>
                <c:pt idx="5">
                  <c:v>1.1000000000000001</c:v>
                </c:pt>
                <c:pt idx="6">
                  <c:v>-1.8</c:v>
                </c:pt>
                <c:pt idx="7">
                  <c:v>6.4</c:v>
                </c:pt>
                <c:pt idx="8">
                  <c:v>8.1999999999999993</c:v>
                </c:pt>
                <c:pt idx="9">
                  <c:v>8</c:v>
                </c:pt>
                <c:pt idx="10">
                  <c:v>5.4</c:v>
                </c:pt>
                <c:pt idx="11">
                  <c:v>6.9</c:v>
                </c:pt>
                <c:pt idx="12">
                  <c:v>-2.8</c:v>
                </c:pt>
                <c:pt idx="13">
                  <c:v>-6.7</c:v>
                </c:pt>
                <c:pt idx="14">
                  <c:v>1.5</c:v>
                </c:pt>
                <c:pt idx="15">
                  <c:v>6.8</c:v>
                </c:pt>
                <c:pt idx="16">
                  <c:v>12</c:v>
                </c:pt>
                <c:pt idx="17">
                  <c:v>4.5999999999999996</c:v>
                </c:pt>
                <c:pt idx="18">
                  <c:v>5.3</c:v>
                </c:pt>
                <c:pt idx="19">
                  <c:v>4.3</c:v>
                </c:pt>
                <c:pt idx="20">
                  <c:v>-0.6</c:v>
                </c:pt>
                <c:pt idx="21">
                  <c:v>4.9000000000000004</c:v>
                </c:pt>
                <c:pt idx="22">
                  <c:v>8</c:v>
                </c:pt>
                <c:pt idx="23">
                  <c:v>5.2</c:v>
                </c:pt>
                <c:pt idx="24">
                  <c:v>3.9</c:v>
                </c:pt>
                <c:pt idx="25">
                  <c:v>4.5999999999999996</c:v>
                </c:pt>
                <c:pt idx="26">
                  <c:v>3.1</c:v>
                </c:pt>
                <c:pt idx="27">
                  <c:v>0.8</c:v>
                </c:pt>
                <c:pt idx="28">
                  <c:v>-3.4</c:v>
                </c:pt>
                <c:pt idx="29">
                  <c:v>3.1</c:v>
                </c:pt>
                <c:pt idx="30">
                  <c:v>2.5</c:v>
                </c:pt>
                <c:pt idx="31">
                  <c:v>5.5</c:v>
                </c:pt>
                <c:pt idx="32">
                  <c:v>7.3</c:v>
                </c:pt>
                <c:pt idx="33">
                  <c:v>-1.7</c:v>
                </c:pt>
                <c:pt idx="34">
                  <c:v>-0.9</c:v>
                </c:pt>
                <c:pt idx="35">
                  <c:v>0.4</c:v>
                </c:pt>
                <c:pt idx="36">
                  <c:v>-1.5</c:v>
                </c:pt>
                <c:pt idx="37">
                  <c:v>-4.5</c:v>
                </c:pt>
                <c:pt idx="38">
                  <c:v>0.3</c:v>
                </c:pt>
                <c:pt idx="39">
                  <c:v>2.7</c:v>
                </c:pt>
                <c:pt idx="40">
                  <c:v>-0.4</c:v>
                </c:pt>
                <c:pt idx="41">
                  <c:v>4.2</c:v>
                </c:pt>
                <c:pt idx="42">
                  <c:v>4.0999999999999996</c:v>
                </c:pt>
                <c:pt idx="43">
                  <c:v>5.2</c:v>
                </c:pt>
                <c:pt idx="44">
                  <c:v>2.8</c:v>
                </c:pt>
                <c:pt idx="45">
                  <c:v>2.8</c:v>
                </c:pt>
                <c:pt idx="46">
                  <c:v>2.5</c:v>
                </c:pt>
                <c:pt idx="47">
                  <c:v>-0.7</c:v>
                </c:pt>
                <c:pt idx="48">
                  <c:v>1.8</c:v>
                </c:pt>
                <c:pt idx="49">
                  <c:v>6.5</c:v>
                </c:pt>
                <c:pt idx="50">
                  <c:v>6.3</c:v>
                </c:pt>
                <c:pt idx="51">
                  <c:v>1.5</c:v>
                </c:pt>
                <c:pt idx="52">
                  <c:v>2.5</c:v>
                </c:pt>
                <c:pt idx="53">
                  <c:v>1.8</c:v>
                </c:pt>
                <c:pt idx="54">
                  <c:v>-6.5</c:v>
                </c:pt>
                <c:pt idx="55">
                  <c:v>-3.5</c:v>
                </c:pt>
                <c:pt idx="56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489664"/>
        <c:axId val="97491200"/>
      </c:areaChart>
      <c:catAx>
        <c:axId val="97489664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000"/>
            </a:pPr>
            <a:endParaRPr lang="is-IS"/>
          </a:p>
        </c:txPr>
        <c:crossAx val="97491200"/>
        <c:crosses val="autoZero"/>
        <c:auto val="1"/>
        <c:lblAlgn val="ctr"/>
        <c:lblOffset val="100"/>
        <c:noMultiLvlLbl val="0"/>
      </c:catAx>
      <c:valAx>
        <c:axId val="97491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489664"/>
        <c:crosses val="autoZero"/>
        <c:crossBetween val="midCat"/>
      </c:valAx>
    </c:plotArea>
    <c:legend>
      <c:legendPos val="b"/>
      <c:layout/>
      <c:overlay val="0"/>
      <c:spPr>
        <a:solidFill>
          <a:srgbClr val="FFFFFF"/>
        </a:solidFill>
      </c:spPr>
      <c:txPr>
        <a:bodyPr/>
        <a:lstStyle/>
        <a:p>
          <a:pPr>
            <a:defRPr sz="1400"/>
          </a:pPr>
          <a:endParaRPr lang="is-IS"/>
        </a:p>
      </c:txPr>
    </c:legend>
    <c:plotVisOnly val="1"/>
    <c:dispBlanksAs val="zero"/>
    <c:showDLblsOverMax val="0"/>
  </c:chart>
  <c:txPr>
    <a:bodyPr/>
    <a:lstStyle/>
    <a:p>
      <a:pPr>
        <a:defRPr sz="1200"/>
      </a:pPr>
      <a:endParaRPr lang="is-I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THJ016012012327295162.xls!$B$6</c:f>
              <c:strCache>
                <c:ptCount val="1"/>
                <c:pt idx="0">
                  <c:v>8. Verg Landsframleiðsla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THJ016012012327295162.xls!$C$4:$AA$5</c:f>
              <c:multiLvlStrCache>
                <c:ptCount val="25"/>
                <c:lvl>
                  <c:pt idx="0">
                    <c:v>1. ársfjórðungur</c:v>
                  </c:pt>
                  <c:pt idx="1">
                    <c:v>2. ársfjórðungur</c:v>
                  </c:pt>
                  <c:pt idx="2">
                    <c:v>3. ársfjórðungur</c:v>
                  </c:pt>
                  <c:pt idx="3">
                    <c:v>4. ársfjórðungur</c:v>
                  </c:pt>
                  <c:pt idx="4">
                    <c:v>Árstölur</c:v>
                  </c:pt>
                  <c:pt idx="5">
                    <c:v>1. ársfjórðungur</c:v>
                  </c:pt>
                  <c:pt idx="6">
                    <c:v>2. ársfjórðungur</c:v>
                  </c:pt>
                  <c:pt idx="7">
                    <c:v>3. ársfjórðungur</c:v>
                  </c:pt>
                  <c:pt idx="8">
                    <c:v>4. ársfjórðungur</c:v>
                  </c:pt>
                  <c:pt idx="9">
                    <c:v>Árstölur</c:v>
                  </c:pt>
                  <c:pt idx="10">
                    <c:v>1. ársfjórðungur</c:v>
                  </c:pt>
                  <c:pt idx="11">
                    <c:v>2. ársfjórðungur</c:v>
                  </c:pt>
                  <c:pt idx="12">
                    <c:v>3. ársfjórðungur</c:v>
                  </c:pt>
                  <c:pt idx="13">
                    <c:v>4. ársfjórðungur</c:v>
                  </c:pt>
                  <c:pt idx="14">
                    <c:v>Árstölur</c:v>
                  </c:pt>
                  <c:pt idx="15">
                    <c:v>1. ársfjórðungur</c:v>
                  </c:pt>
                  <c:pt idx="16">
                    <c:v>2. ársfjórðungur</c:v>
                  </c:pt>
                  <c:pt idx="17">
                    <c:v>3. ársfjórðungur</c:v>
                  </c:pt>
                  <c:pt idx="18">
                    <c:v>4. ársfjórðungur</c:v>
                  </c:pt>
                  <c:pt idx="19">
                    <c:v>Árstölur</c:v>
                  </c:pt>
                  <c:pt idx="20">
                    <c:v>1. ársfjórðungur</c:v>
                  </c:pt>
                  <c:pt idx="21">
                    <c:v>2. ársfjórðungur</c:v>
                  </c:pt>
                  <c:pt idx="22">
                    <c:v>3. ársfjórðungur</c:v>
                  </c:pt>
                  <c:pt idx="23">
                    <c:v>4. ársfjórðungur</c:v>
                  </c:pt>
                  <c:pt idx="24">
                    <c:v>Árstölur</c:v>
                  </c:pt>
                </c:lvl>
                <c:lvl>
                  <c:pt idx="0">
                    <c:v>2007</c:v>
                  </c:pt>
                  <c:pt idx="5">
                    <c:v>2008</c:v>
                  </c:pt>
                  <c:pt idx="10">
                    <c:v>2009</c:v>
                  </c:pt>
                  <c:pt idx="15">
                    <c:v>2010</c:v>
                  </c:pt>
                  <c:pt idx="20">
                    <c:v>2011</c:v>
                  </c:pt>
                </c:lvl>
              </c:multiLvlStrCache>
            </c:multiLvlStrRef>
          </c:cat>
          <c:val>
            <c:numRef>
              <c:f>THJ016012012327295162.xls!$C$6:$AA$6</c:f>
              <c:numCache>
                <c:formatCode>General</c:formatCode>
                <c:ptCount val="25"/>
                <c:pt idx="0">
                  <c:v>3.2</c:v>
                </c:pt>
                <c:pt idx="1">
                  <c:v>5.8</c:v>
                </c:pt>
                <c:pt idx="2">
                  <c:v>7.9</c:v>
                </c:pt>
                <c:pt idx="3">
                  <c:v>7</c:v>
                </c:pt>
                <c:pt idx="4">
                  <c:v>6</c:v>
                </c:pt>
                <c:pt idx="5">
                  <c:v>5.8</c:v>
                </c:pt>
                <c:pt idx="6">
                  <c:v>2</c:v>
                </c:pt>
                <c:pt idx="7">
                  <c:v>-0.4</c:v>
                </c:pt>
                <c:pt idx="8">
                  <c:v>-2</c:v>
                </c:pt>
                <c:pt idx="9">
                  <c:v>1.3</c:v>
                </c:pt>
                <c:pt idx="10">
                  <c:v>-5.4</c:v>
                </c:pt>
                <c:pt idx="11">
                  <c:v>-6.4</c:v>
                </c:pt>
                <c:pt idx="12">
                  <c:v>-7.2</c:v>
                </c:pt>
                <c:pt idx="13">
                  <c:v>-8.1999999999999993</c:v>
                </c:pt>
                <c:pt idx="14">
                  <c:v>-6.8</c:v>
                </c:pt>
                <c:pt idx="15">
                  <c:v>-5.6</c:v>
                </c:pt>
                <c:pt idx="16">
                  <c:v>-6.6</c:v>
                </c:pt>
                <c:pt idx="17">
                  <c:v>-3.4</c:v>
                </c:pt>
                <c:pt idx="18">
                  <c:v>-0.4</c:v>
                </c:pt>
                <c:pt idx="19">
                  <c:v>-4</c:v>
                </c:pt>
                <c:pt idx="20">
                  <c:v>3.5</c:v>
                </c:pt>
                <c:pt idx="21">
                  <c:v>1.9</c:v>
                </c:pt>
                <c:pt idx="22">
                  <c:v>4</c:v>
                </c:pt>
                <c:pt idx="23">
                  <c:v>2.8</c:v>
                </c:pt>
                <c:pt idx="24">
                  <c:v>3.1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562624"/>
        <c:axId val="97564160"/>
      </c:barChart>
      <c:catAx>
        <c:axId val="97562624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200"/>
            </a:pPr>
            <a:endParaRPr lang="is-IS"/>
          </a:p>
        </c:txPr>
        <c:crossAx val="97564160"/>
        <c:crosses val="autoZero"/>
        <c:auto val="1"/>
        <c:lblAlgn val="ctr"/>
        <c:lblOffset val="100"/>
        <c:noMultiLvlLbl val="0"/>
      </c:catAx>
      <c:valAx>
        <c:axId val="97564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562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latin typeface="Arial"/>
          <a:cs typeface="Arial"/>
        </a:defRPr>
      </a:pPr>
      <a:endParaRPr lang="is-I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s-I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03083198937501"/>
          <c:y val="6.8597560975609706E-2"/>
          <c:w val="0.84928242102267304"/>
          <c:h val="0.861928653735355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VIS040042012325252828.xls!$C$5</c:f>
              <c:strCache>
                <c:ptCount val="1"/>
                <c:pt idx="0">
                  <c:v>Árshækkun síðustu 12 mánuði, %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VIS040042012325252828.xls!$B$16:$B$28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VIS040042012325252828.xls!$C$16:$C$28</c:f>
              <c:numCache>
                <c:formatCode>General</c:formatCode>
                <c:ptCount val="13"/>
                <c:pt idx="0">
                  <c:v>-1.1000000000000001</c:v>
                </c:pt>
                <c:pt idx="1">
                  <c:v>4.0999999999999996</c:v>
                </c:pt>
                <c:pt idx="2">
                  <c:v>0.9</c:v>
                </c:pt>
                <c:pt idx="3">
                  <c:v>3.7</c:v>
                </c:pt>
                <c:pt idx="4">
                  <c:v>1.3</c:v>
                </c:pt>
                <c:pt idx="5">
                  <c:v>2</c:v>
                </c:pt>
                <c:pt idx="6">
                  <c:v>4.0999999999999996</c:v>
                </c:pt>
                <c:pt idx="7">
                  <c:v>3</c:v>
                </c:pt>
                <c:pt idx="8">
                  <c:v>-0.2</c:v>
                </c:pt>
                <c:pt idx="9">
                  <c:v>-9.3000000000000007</c:v>
                </c:pt>
                <c:pt idx="10">
                  <c:v>-3.4</c:v>
                </c:pt>
                <c:pt idx="11">
                  <c:v>2.2000000000000002</c:v>
                </c:pt>
                <c:pt idx="12">
                  <c:v>4.5999999999999996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589120"/>
        <c:axId val="97590656"/>
      </c:barChart>
      <c:catAx>
        <c:axId val="97589120"/>
        <c:scaling>
          <c:orientation val="minMax"/>
        </c:scaling>
        <c:delete val="0"/>
        <c:axPos val="b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majorTickMark val="out"/>
        <c:minorTickMark val="none"/>
        <c:tickLblPos val="low"/>
        <c:crossAx val="97590656"/>
        <c:crosses val="autoZero"/>
        <c:auto val="1"/>
        <c:lblAlgn val="ctr"/>
        <c:lblOffset val="100"/>
        <c:noMultiLvlLbl val="0"/>
      </c:catAx>
      <c:valAx>
        <c:axId val="975906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breyting frá fyrra ári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7589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 b="1">
          <a:latin typeface="Arial"/>
          <a:cs typeface="Arial"/>
        </a:defRPr>
      </a:pPr>
      <a:endParaRPr lang="is-I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0.91851</cdr:x>
      <cdr:y>0.23392</cdr:y>
    </cdr:from>
    <cdr:to>
      <cdr:x>1</cdr:x>
      <cdr:y>0.90906</cdr:y>
    </cdr:to>
    <cdr:sp macro="" textlink="">
      <cdr:nvSpPr>
        <cdr:cNvPr id="2" name="Oval 1"/>
        <cdr:cNvSpPr/>
      </cdr:nvSpPr>
      <cdr:spPr>
        <a:xfrm xmlns:a="http://schemas.openxmlformats.org/drawingml/2006/main">
          <a:off x="7821927" y="1111532"/>
          <a:ext cx="693941" cy="320804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1750">
          <a:solidFill>
            <a:srgbClr val="0000FF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 smtClean="0"/>
            <a:t> </a:t>
          </a:r>
          <a:endParaRPr lang="en-US" dirty="0"/>
        </a:p>
      </cdr:txBody>
    </cdr:sp>
  </cdr:relSizeAnchor>
  <cdr:relSizeAnchor xmlns:cdr="http://schemas.openxmlformats.org/drawingml/2006/chartDrawing">
    <cdr:from>
      <cdr:x>0.61408</cdr:x>
      <cdr:y>0.22533</cdr:y>
    </cdr:from>
    <cdr:to>
      <cdr:x>0.72325</cdr:x>
      <cdr:y>0.90631</cdr:y>
    </cdr:to>
    <cdr:sp macro="" textlink="">
      <cdr:nvSpPr>
        <cdr:cNvPr id="3" name="Oval 2"/>
        <cdr:cNvSpPr/>
      </cdr:nvSpPr>
      <cdr:spPr>
        <a:xfrm xmlns:a="http://schemas.openxmlformats.org/drawingml/2006/main">
          <a:off x="5229463" y="1070674"/>
          <a:ext cx="929621" cy="323580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31750">
          <a:solidFill>
            <a:srgbClr val="0000FF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dirty="0" smtClean="0"/>
            <a:t> </a:t>
          </a:r>
          <a:endParaRPr lang="en-US" dirty="0"/>
        </a:p>
      </cdr:txBody>
    </cdr:sp>
  </cdr:relSizeAnchor>
  <cdr:relSizeAnchor xmlns:cdr="http://schemas.openxmlformats.org/drawingml/2006/chartDrawing">
    <cdr:from>
      <cdr:x>0.90427</cdr:x>
      <cdr:y>0.13413</cdr:y>
    </cdr:from>
    <cdr:to>
      <cdr:x>1</cdr:x>
      <cdr:y>0.23129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794830" y="637342"/>
          <a:ext cx="815247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b="1" dirty="0" smtClean="0">
              <a:solidFill>
                <a:srgbClr val="0000FF"/>
              </a:solidFill>
            </a:rPr>
            <a:t>-27%</a:t>
          </a:r>
          <a:endParaRPr lang="en-US" sz="2400" b="1" dirty="0">
            <a:solidFill>
              <a:srgbClr val="0000FF"/>
            </a:solidFill>
          </a:endParaRPr>
        </a:p>
      </cdr:txBody>
    </cdr:sp>
  </cdr:relSizeAnchor>
  <cdr:relSizeAnchor xmlns:cdr="http://schemas.openxmlformats.org/drawingml/2006/chartDrawing">
    <cdr:from>
      <cdr:x>0.61991</cdr:x>
      <cdr:y>0.13104</cdr:y>
    </cdr:from>
    <cdr:to>
      <cdr:x>0.71565</cdr:x>
      <cdr:y>0.2282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279093" y="622659"/>
          <a:ext cx="815247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b="1" dirty="0" smtClean="0">
              <a:solidFill>
                <a:srgbClr val="0000FF"/>
              </a:solidFill>
            </a:rPr>
            <a:t>-22%</a:t>
          </a:r>
          <a:endParaRPr lang="en-US" sz="2400" b="1" dirty="0">
            <a:solidFill>
              <a:srgbClr val="0000FF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0.84497</cdr:x>
      <cdr:y>0.77247</cdr:y>
    </cdr:from>
    <cdr:to>
      <cdr:x>0.98779</cdr:x>
      <cdr:y>0.82844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7279088" y="3823180"/>
          <a:ext cx="123030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/>
        <a:p xmlns:a="http://schemas.openxmlformats.org/drawingml/2006/main">
          <a:r>
            <a:rPr lang="en-US" sz="1200" b="1" dirty="0" err="1"/>
            <a:t>Hæstu</a:t>
          </a:r>
          <a:r>
            <a:rPr lang="en-US" sz="1200" b="1" dirty="0"/>
            <a:t> </a:t>
          </a:r>
          <a:r>
            <a:rPr lang="en-US" sz="1200" b="1" dirty="0" err="1"/>
            <a:t>tekjur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0.45703</cdr:x>
      <cdr:y>0.77163</cdr:y>
    </cdr:from>
    <cdr:to>
      <cdr:x>0.63904</cdr:x>
      <cdr:y>0.8276</cdr:y>
    </cdr:to>
    <cdr:sp macro="" textlink="">
      <cdr:nvSpPr>
        <cdr:cNvPr id="5" name="Text Box 4"/>
        <cdr:cNvSpPr txBox="1"/>
      </cdr:nvSpPr>
      <cdr:spPr>
        <a:xfrm xmlns:a="http://schemas.openxmlformats.org/drawingml/2006/main">
          <a:off x="3937129" y="3818990"/>
          <a:ext cx="156794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sz="1200" b="1" dirty="0" err="1"/>
            <a:t>Miðtekjur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0.65086</cdr:x>
      <cdr:y>0.58965</cdr:y>
    </cdr:from>
    <cdr:to>
      <cdr:x>0.83271</cdr:x>
      <cdr:y>0.66438</cdr:y>
    </cdr:to>
    <cdr:sp macro="" textlink="">
      <cdr:nvSpPr>
        <cdr:cNvPr id="6" name="Text Box 1"/>
        <cdr:cNvSpPr txBox="1"/>
      </cdr:nvSpPr>
      <cdr:spPr>
        <a:xfrm xmlns:a="http://schemas.openxmlformats.org/drawingml/2006/main">
          <a:off x="5606893" y="2918353"/>
          <a:ext cx="1566565" cy="369859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</cdr:sp>
  </cdr:relSizeAnchor>
  <cdr:relSizeAnchor xmlns:cdr="http://schemas.openxmlformats.org/drawingml/2006/chartDrawing">
    <cdr:from>
      <cdr:x>0.125</cdr:x>
      <cdr:y>0.73014</cdr:y>
    </cdr:from>
    <cdr:to>
      <cdr:x>0.36335</cdr:x>
      <cdr:y>0.81743</cdr:y>
    </cdr:to>
    <cdr:sp macro="" textlink="">
      <cdr:nvSpPr>
        <cdr:cNvPr id="8" name="Text Box 1"/>
        <cdr:cNvSpPr txBox="1"/>
      </cdr:nvSpPr>
      <cdr:spPr>
        <a:xfrm xmlns:a="http://schemas.openxmlformats.org/drawingml/2006/main">
          <a:off x="1076825" y="3613674"/>
          <a:ext cx="2053290" cy="432005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 sz="1200" b="1" dirty="0">
            <a:latin typeface="Arial"/>
            <a:cs typeface="Arial"/>
          </a:endParaRPr>
        </a:p>
        <a:p xmlns:a="http://schemas.openxmlformats.org/drawingml/2006/main">
          <a:r>
            <a:rPr lang="en-US" sz="1200" b="1" dirty="0" err="1">
              <a:latin typeface="Arial"/>
              <a:cs typeface="Arial"/>
            </a:rPr>
            <a:t>Lægstu</a:t>
          </a:r>
          <a:r>
            <a:rPr lang="en-US" sz="1200" b="1" dirty="0">
              <a:latin typeface="Arial"/>
              <a:cs typeface="Arial"/>
            </a:rPr>
            <a:t> </a:t>
          </a:r>
          <a:r>
            <a:rPr lang="en-US" sz="1200" b="1" dirty="0" err="1">
              <a:latin typeface="Arial"/>
              <a:cs typeface="Arial"/>
            </a:rPr>
            <a:t>tekjur</a:t>
          </a:r>
          <a:endParaRPr lang="en-US" sz="1200" b="1" dirty="0">
            <a:latin typeface="Arial"/>
            <a:cs typeface="Arial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0.28997</cdr:x>
      <cdr:y>0.10507</cdr:y>
    </cdr:from>
    <cdr:to>
      <cdr:x>0.3957</cdr:x>
      <cdr:y>0.19738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07890" y="521658"/>
          <a:ext cx="914400" cy="4582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0.2279</cdr:x>
      <cdr:y>0.08397</cdr:y>
    </cdr:from>
    <cdr:to>
      <cdr:x>0.94095</cdr:x>
      <cdr:y>0.21848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71066" y="416905"/>
          <a:ext cx="6166922" cy="667796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  <a:ln xmlns:a="http://schemas.openxmlformats.org/drawingml/2006/main">
          <a:solidFill>
            <a:srgbClr val="0000FF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>
            <a:lnSpc>
              <a:spcPct val="110000"/>
            </a:lnSpc>
          </a:pPr>
          <a:r>
            <a:rPr lang="is-IS" sz="1800" b="1" noProof="0" smtClean="0"/>
            <a:t>Hámark atvinnuleysis 2009: Ísland með 10. mesta í Evrópu</a:t>
          </a:r>
        </a:p>
        <a:p xmlns:a="http://schemas.openxmlformats.org/drawingml/2006/main">
          <a:pPr>
            <a:lnSpc>
              <a:spcPct val="110000"/>
            </a:lnSpc>
          </a:pPr>
          <a:r>
            <a:rPr lang="is-IS" sz="1800" b="1" noProof="0" smtClean="0"/>
            <a:t>Lok árs 2011: Ísland með 24. mesta í Evrópu</a:t>
          </a:r>
          <a:endParaRPr lang="is-IS" sz="1800" b="1" noProof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0.35165</cdr:x>
      <cdr:y>0.03584</cdr:y>
    </cdr:from>
    <cdr:to>
      <cdr:x>0.73187</cdr:x>
      <cdr:y>0.12014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39414" y="178134"/>
          <a:ext cx="3286406" cy="4190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s-IS" sz="1800" b="1" dirty="0" smtClean="0"/>
            <a:t>Hlutfall fólks á vinnualdri sem er í launaðri vinnu</a:t>
          </a:r>
          <a:endParaRPr lang="is-IS" sz="18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89D48-B22B-9C4C-838D-674F0FBA9ECD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4EF0B-7285-9B4F-B6D6-5132E9848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80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s-I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s-I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is-I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is-I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s-I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is-I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s-I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is-I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is-I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is-I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s-I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s-I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84176"/>
            <a:ext cx="7342188" cy="2605712"/>
          </a:xfrm>
        </p:spPr>
        <p:txBody>
          <a:bodyPr>
            <a:normAutofit/>
          </a:bodyPr>
          <a:lstStyle/>
          <a:p>
            <a:r>
              <a:rPr lang="is-IS" dirty="0" smtClean="0"/>
              <a:t>Áhrif fjármálahrunsins á lífskjörin</a:t>
            </a:r>
          </a:p>
          <a:p>
            <a:r>
              <a:rPr lang="is-IS" sz="3200" b="1" dirty="0" smtClean="0"/>
              <a:t>Umfang kreppunnar </a:t>
            </a:r>
          </a:p>
          <a:p>
            <a:r>
              <a:rPr lang="is-IS" sz="3200" b="1" dirty="0" smtClean="0"/>
              <a:t>og afkoma ólíkra tekjuhópa</a:t>
            </a:r>
          </a:p>
          <a:p>
            <a:endParaRPr lang="is-IS" sz="1600" b="1" dirty="0" smtClean="0"/>
          </a:p>
          <a:p>
            <a:r>
              <a:rPr lang="is-IS" sz="1600" b="1" dirty="0" smtClean="0"/>
              <a:t>Stefán Ólafsson og Arnaldur Sölvi Kristjánsson</a:t>
            </a:r>
          </a:p>
          <a:p>
            <a:r>
              <a:rPr lang="is-IS" sz="1600" dirty="0" smtClean="0"/>
              <a:t>Þjóðmálastofnun, Apríl 2012</a:t>
            </a:r>
          </a:p>
          <a:p>
            <a:endParaRPr lang="en-US" sz="3200" b="1" dirty="0"/>
          </a:p>
        </p:txBody>
      </p:sp>
      <p:pic>
        <p:nvPicPr>
          <p:cNvPr id="4" name="Picture 3" descr="Mynd: G+árur á vatni" title="Mynd: G+árur á vatn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17" y="463792"/>
            <a:ext cx="8000365" cy="2971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922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88193"/>
            <a:ext cx="7345362" cy="1039057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Hvernig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byrðarnar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dreifðust</a:t>
            </a:r>
            <a:r>
              <a:rPr lang="en-US" sz="3200" b="1" dirty="0" smtClean="0"/>
              <a:t>: </a:t>
            </a:r>
            <a:br>
              <a:rPr lang="en-US" sz="3200" b="1" dirty="0" smtClean="0"/>
            </a:br>
            <a:r>
              <a:rPr lang="en-US" sz="3600" b="1" dirty="0" err="1" smtClean="0"/>
              <a:t>Ísland</a:t>
            </a:r>
            <a:r>
              <a:rPr lang="en-US" sz="3600" b="1" dirty="0" smtClean="0"/>
              <a:t> 2008-10 </a:t>
            </a:r>
            <a:r>
              <a:rPr lang="en-US" sz="3600" b="1" dirty="0" err="1" smtClean="0"/>
              <a:t>og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Írland</a:t>
            </a:r>
            <a:r>
              <a:rPr lang="en-US" sz="3600" b="1" dirty="0" smtClean="0"/>
              <a:t> 2008-9</a:t>
            </a:r>
            <a:endParaRPr lang="en-US" sz="3600" b="1" dirty="0"/>
          </a:p>
        </p:txBody>
      </p:sp>
      <p:graphicFrame>
        <p:nvGraphicFramePr>
          <p:cNvPr id="3" name="Chart 2" descr="Hvernig byrðarnar dreifðust: Ísland 2008-10 og Írland 2008-9" title="Hvernig byrðarnar dreifðust: Ísland 2008-10 og Írland 2008-9"/>
          <p:cNvGraphicFramePr/>
          <p:nvPr>
            <p:extLst>
              <p:ext uri="{D42A27DB-BD31-4B8C-83A1-F6EECF244321}">
                <p14:modId xmlns:p14="http://schemas.microsoft.com/office/powerpoint/2010/main" val="2155687928"/>
              </p:ext>
            </p:extLst>
          </p:nvPr>
        </p:nvGraphicFramePr>
        <p:xfrm>
          <a:off x="262625" y="1637033"/>
          <a:ext cx="8614600" cy="4949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63533" y="1878657"/>
            <a:ext cx="5801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00FF"/>
                </a:solidFill>
              </a:rPr>
              <a:t>Lágtekjufólki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</a:rPr>
              <a:t>hlíft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</a:rPr>
              <a:t>á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</a:rPr>
              <a:t>Íslandi-minnsta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</a:rPr>
              <a:t>rýrnun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</a:rPr>
              <a:t>tekna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5133" y="4712229"/>
            <a:ext cx="5121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8000"/>
                </a:solidFill>
              </a:rPr>
              <a:t>Lágtekjufólki</a:t>
            </a:r>
            <a:r>
              <a:rPr lang="en-US" sz="2000" b="1" dirty="0" smtClean="0">
                <a:solidFill>
                  <a:srgbClr val="008000"/>
                </a:solidFill>
              </a:rPr>
              <a:t> </a:t>
            </a:r>
            <a:r>
              <a:rPr lang="en-US" sz="2000" b="1" dirty="0" err="1" smtClean="0">
                <a:solidFill>
                  <a:srgbClr val="008000"/>
                </a:solidFill>
              </a:rPr>
              <a:t>refsað</a:t>
            </a:r>
            <a:r>
              <a:rPr lang="en-US" sz="2000" b="1" dirty="0" smtClean="0">
                <a:solidFill>
                  <a:srgbClr val="008000"/>
                </a:solidFill>
              </a:rPr>
              <a:t> </a:t>
            </a:r>
            <a:r>
              <a:rPr lang="en-US" sz="2000" b="1" dirty="0" err="1" smtClean="0">
                <a:solidFill>
                  <a:srgbClr val="008000"/>
                </a:solidFill>
              </a:rPr>
              <a:t>á</a:t>
            </a:r>
            <a:r>
              <a:rPr lang="en-US" sz="2000" b="1" dirty="0" smtClean="0">
                <a:solidFill>
                  <a:srgbClr val="008000"/>
                </a:solidFill>
              </a:rPr>
              <a:t> </a:t>
            </a:r>
            <a:r>
              <a:rPr lang="en-US" sz="2000" b="1" dirty="0" err="1" smtClean="0">
                <a:solidFill>
                  <a:srgbClr val="008000"/>
                </a:solidFill>
              </a:rPr>
              <a:t>Írlandi-mesta</a:t>
            </a:r>
            <a:r>
              <a:rPr lang="en-US" sz="2000" b="1" dirty="0" smtClean="0">
                <a:solidFill>
                  <a:srgbClr val="008000"/>
                </a:solidFill>
              </a:rPr>
              <a:t> </a:t>
            </a:r>
            <a:r>
              <a:rPr lang="en-US" sz="2000" b="1" dirty="0" err="1" smtClean="0">
                <a:solidFill>
                  <a:srgbClr val="008000"/>
                </a:solidFill>
              </a:rPr>
              <a:t>lækkun</a:t>
            </a:r>
            <a:endParaRPr lang="en-US" sz="2000" b="1" dirty="0">
              <a:solidFill>
                <a:srgbClr val="00800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1420618" y="1878657"/>
            <a:ext cx="360064" cy="605025"/>
          </a:xfrm>
          <a:prstGeom prst="down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0800000">
            <a:off x="1240586" y="4507314"/>
            <a:ext cx="360064" cy="605025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7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400" y="244158"/>
            <a:ext cx="7797800" cy="1339850"/>
          </a:xfrm>
        </p:spPr>
        <p:txBody>
          <a:bodyPr>
            <a:normAutofit fontScale="90000"/>
          </a:bodyPr>
          <a:lstStyle/>
          <a:p>
            <a:r>
              <a:rPr lang="is-IS" sz="4000" b="1" dirty="0" smtClean="0"/>
              <a:t>Atvinnuleysi fór mest í um 9%</a:t>
            </a:r>
            <a:br>
              <a:rPr lang="is-IS" sz="4000" b="1" dirty="0" smtClean="0"/>
            </a:br>
            <a:r>
              <a:rPr lang="is-IS" sz="3200" b="1" dirty="0" smtClean="0"/>
              <a:t>en var í lok 2011 það sjöunda minnsta í Evrópu</a:t>
            </a:r>
            <a:endParaRPr lang="is-IS" sz="3200" b="1" dirty="0"/>
          </a:p>
        </p:txBody>
      </p:sp>
      <p:graphicFrame>
        <p:nvGraphicFramePr>
          <p:cNvPr id="4" name="Chart 3" descr="Atvinnuleysi fór mest í um 9% en var í lok 2011 það sjöunda minnsta í Evrópu" title="Atvinnuleysi fór mest í um 9% en var í lok 2011 það sjöunda minnsta í Evrópu"/>
          <p:cNvGraphicFramePr/>
          <p:nvPr>
            <p:extLst>
              <p:ext uri="{D42A27DB-BD31-4B8C-83A1-F6EECF244321}">
                <p14:modId xmlns:p14="http://schemas.microsoft.com/office/powerpoint/2010/main" val="974026236"/>
              </p:ext>
            </p:extLst>
          </p:nvPr>
        </p:nvGraphicFramePr>
        <p:xfrm>
          <a:off x="228600" y="1651952"/>
          <a:ext cx="8648700" cy="4964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786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892300"/>
            <a:ext cx="7345362" cy="3812274"/>
          </a:xfrm>
          <a:ln>
            <a:solidFill>
              <a:srgbClr val="4B5A60"/>
            </a:solidFill>
          </a:ln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00FF"/>
                </a:solidFill>
              </a:rPr>
              <a:t>Gengisfall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</a:rPr>
              <a:t>krónunnar</a:t>
            </a:r>
            <a:r>
              <a:rPr lang="en-US" sz="4000" b="1" dirty="0" smtClean="0">
                <a:solidFill>
                  <a:srgbClr val="0000FF"/>
                </a:solidFill>
              </a:rPr>
              <a:t> &gt;</a:t>
            </a:r>
            <a:br>
              <a:rPr lang="en-US" sz="4000" b="1" dirty="0" smtClean="0">
                <a:solidFill>
                  <a:srgbClr val="0000FF"/>
                </a:solidFill>
              </a:rPr>
            </a:br>
            <a:r>
              <a:rPr lang="en-US" sz="4000" b="1" dirty="0" err="1" smtClean="0">
                <a:solidFill>
                  <a:srgbClr val="7F7F7F"/>
                </a:solidFill>
              </a:rPr>
              <a:t>Kaupmáttur</a:t>
            </a:r>
            <a:r>
              <a:rPr lang="en-US" sz="4000" b="1" dirty="0" smtClean="0">
                <a:solidFill>
                  <a:srgbClr val="7F7F7F"/>
                </a:solidFill>
              </a:rPr>
              <a:t> </a:t>
            </a:r>
            <a:r>
              <a:rPr lang="en-US" sz="4000" b="1" dirty="0" err="1" smtClean="0">
                <a:solidFill>
                  <a:srgbClr val="7F7F7F"/>
                </a:solidFill>
              </a:rPr>
              <a:t>rýrnaði</a:t>
            </a:r>
            <a:r>
              <a:rPr lang="en-US" sz="4000" b="1" dirty="0" smtClean="0">
                <a:solidFill>
                  <a:srgbClr val="7F7F7F"/>
                </a:solidFill>
              </a:rPr>
              <a:t> &gt;</a:t>
            </a:r>
            <a:br>
              <a:rPr lang="en-US" sz="4000" b="1" dirty="0" smtClean="0">
                <a:solidFill>
                  <a:srgbClr val="7F7F7F"/>
                </a:solidFill>
              </a:rPr>
            </a:br>
            <a:r>
              <a:rPr lang="en-US" sz="4000" b="1" dirty="0" err="1" smtClean="0">
                <a:solidFill>
                  <a:srgbClr val="7F7F7F"/>
                </a:solidFill>
              </a:rPr>
              <a:t>Skuldir</a:t>
            </a:r>
            <a:r>
              <a:rPr lang="en-US" sz="4000" b="1" dirty="0" smtClean="0">
                <a:solidFill>
                  <a:srgbClr val="7F7F7F"/>
                </a:solidFill>
              </a:rPr>
              <a:t> </a:t>
            </a:r>
            <a:r>
              <a:rPr lang="en-US" sz="4000" b="1" dirty="0" err="1" smtClean="0">
                <a:solidFill>
                  <a:srgbClr val="7F7F7F"/>
                </a:solidFill>
              </a:rPr>
              <a:t>hækkuðu</a:t>
            </a:r>
            <a:r>
              <a:rPr lang="en-US" sz="4000" b="1" dirty="0" smtClean="0">
                <a:solidFill>
                  <a:srgbClr val="7F7F7F"/>
                </a:solidFill>
              </a:rPr>
              <a:t> &gt;</a:t>
            </a:r>
            <a:br>
              <a:rPr lang="en-US" sz="4000" b="1" dirty="0" smtClean="0">
                <a:solidFill>
                  <a:srgbClr val="7F7F7F"/>
                </a:solidFill>
              </a:rPr>
            </a:br>
            <a:r>
              <a:rPr lang="en-US" sz="4000" b="1" dirty="0" err="1" smtClean="0">
                <a:solidFill>
                  <a:srgbClr val="7F7F7F"/>
                </a:solidFill>
              </a:rPr>
              <a:t>Atvinna</a:t>
            </a:r>
            <a:r>
              <a:rPr lang="en-US" sz="4000" b="1" dirty="0" smtClean="0">
                <a:solidFill>
                  <a:srgbClr val="7F7F7F"/>
                </a:solidFill>
              </a:rPr>
              <a:t> </a:t>
            </a:r>
            <a:r>
              <a:rPr lang="en-US" sz="4000" b="1" dirty="0" err="1" smtClean="0">
                <a:solidFill>
                  <a:srgbClr val="7F7F7F"/>
                </a:solidFill>
              </a:rPr>
              <a:t>dróst</a:t>
            </a:r>
            <a:r>
              <a:rPr lang="en-US" sz="4000" b="1" dirty="0" smtClean="0">
                <a:solidFill>
                  <a:srgbClr val="7F7F7F"/>
                </a:solidFill>
              </a:rPr>
              <a:t> </a:t>
            </a:r>
            <a:r>
              <a:rPr lang="en-US" sz="4000" b="1" dirty="0" err="1" smtClean="0">
                <a:solidFill>
                  <a:srgbClr val="7F7F7F"/>
                </a:solidFill>
              </a:rPr>
              <a:t>saman</a:t>
            </a:r>
            <a:r>
              <a:rPr lang="en-US" sz="4000" b="1" dirty="0" smtClean="0">
                <a:solidFill>
                  <a:srgbClr val="7F7F7F"/>
                </a:solidFill>
              </a:rPr>
              <a:t> &gt;</a:t>
            </a:r>
            <a:endParaRPr lang="en-US" sz="4000" b="1" dirty="0">
              <a:solidFill>
                <a:srgbClr val="7F7F7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2036" y="589230"/>
            <a:ext cx="72034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0000">
                    <a:lumMod val="75000"/>
                    <a:lumOff val="25000"/>
                  </a:srgbClr>
                </a:solidFill>
                <a:ea typeface="+mj-ea"/>
                <a:cs typeface="+mj-cs"/>
              </a:rPr>
              <a:t>Orsök</a:t>
            </a:r>
            <a:r>
              <a:rPr lang="en-US" sz="4400" b="1" dirty="0">
                <a:solidFill>
                  <a:srgbClr val="000000">
                    <a:lumMod val="75000"/>
                    <a:lumOff val="25000"/>
                  </a:srgbClr>
                </a:solidFill>
                <a:ea typeface="+mj-ea"/>
                <a:cs typeface="+mj-cs"/>
              </a:rPr>
              <a:t> </a:t>
            </a:r>
            <a:r>
              <a:rPr lang="en-US" sz="4400" b="1" smtClean="0">
                <a:solidFill>
                  <a:srgbClr val="000000">
                    <a:lumMod val="75000"/>
                    <a:lumOff val="25000"/>
                  </a:srgbClr>
                </a:solidFill>
                <a:ea typeface="+mj-ea"/>
                <a:cs typeface="+mj-cs"/>
              </a:rPr>
              <a:t>kjaraskerðingarinnar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78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88193"/>
            <a:ext cx="7345362" cy="103905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Samdráttur</a:t>
            </a:r>
            <a:r>
              <a:rPr lang="en-US" b="1" dirty="0" smtClean="0"/>
              <a:t> </a:t>
            </a:r>
            <a:r>
              <a:rPr lang="en-US" b="1" dirty="0" err="1" smtClean="0"/>
              <a:t>þjóðarframleiðslu</a:t>
            </a:r>
            <a:r>
              <a:rPr lang="en-US" b="1" dirty="0" smtClean="0"/>
              <a:t> </a:t>
            </a:r>
            <a:r>
              <a:rPr lang="en-US" sz="3100" b="1" dirty="0" smtClean="0"/>
              <a:t>2008-2010</a:t>
            </a:r>
            <a:endParaRPr lang="en-US" sz="3100" b="1" dirty="0"/>
          </a:p>
        </p:txBody>
      </p:sp>
      <p:graphicFrame>
        <p:nvGraphicFramePr>
          <p:cNvPr id="3" name="Chart 2" descr="Samdráttur þjóðarframleiðslu " title="Samdráttur þjóðarframleiðslu "/>
          <p:cNvGraphicFramePr/>
          <p:nvPr>
            <p:extLst>
              <p:ext uri="{D42A27DB-BD31-4B8C-83A1-F6EECF244321}">
                <p14:modId xmlns:p14="http://schemas.microsoft.com/office/powerpoint/2010/main" val="2435648928"/>
              </p:ext>
            </p:extLst>
          </p:nvPr>
        </p:nvGraphicFramePr>
        <p:xfrm>
          <a:off x="302904" y="1667731"/>
          <a:ext cx="8587413" cy="4892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50852" y="4350584"/>
            <a:ext cx="4512436" cy="646331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Samdráttur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þjóðarframleiðslu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= um -10%</a:t>
            </a:r>
          </a:p>
          <a:p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Rýrnun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kaupmáttar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ráðst.tekna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um -20%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98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129" y="388193"/>
            <a:ext cx="7764298" cy="1039057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Kjaraskerðing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umfram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samdrátt</a:t>
            </a:r>
            <a:r>
              <a:rPr lang="en-US" sz="3600" b="1" dirty="0" smtClean="0"/>
              <a:t> VLF – </a:t>
            </a:r>
            <a:r>
              <a:rPr lang="en-US" sz="3600" b="1" dirty="0" err="1" smtClean="0"/>
              <a:t>vegna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gengisfallsins</a:t>
            </a:r>
            <a:endParaRPr lang="en-US" sz="3600" b="1" dirty="0"/>
          </a:p>
        </p:txBody>
      </p:sp>
      <p:graphicFrame>
        <p:nvGraphicFramePr>
          <p:cNvPr id="3" name="Chart 2" descr="Kjaraskerðing umfram samdrátt VLF – vegna gengisfallsins" title="Kjaraskerðing umfram samdrátt VLF – vegna gengisfallsins"/>
          <p:cNvGraphicFramePr/>
          <p:nvPr>
            <p:extLst>
              <p:ext uri="{D42A27DB-BD31-4B8C-83A1-F6EECF244321}">
                <p14:modId xmlns:p14="http://schemas.microsoft.com/office/powerpoint/2010/main" val="1443422318"/>
              </p:ext>
            </p:extLst>
          </p:nvPr>
        </p:nvGraphicFramePr>
        <p:xfrm>
          <a:off x="262036" y="1623487"/>
          <a:ext cx="8641375" cy="498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97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53460"/>
            <a:ext cx="7345362" cy="1039057"/>
          </a:xfrm>
          <a:ln>
            <a:solidFill>
              <a:srgbClr val="4B5A60"/>
            </a:solidFill>
          </a:ln>
        </p:spPr>
        <p:txBody>
          <a:bodyPr>
            <a:normAutofit/>
          </a:bodyPr>
          <a:lstStyle/>
          <a:p>
            <a:r>
              <a:rPr lang="en-US" sz="4000" b="1" dirty="0" err="1" smtClean="0"/>
              <a:t>Botninum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náð</a:t>
            </a:r>
            <a:r>
              <a:rPr lang="en-US" sz="4000" b="1" dirty="0" smtClean="0"/>
              <a:t> – </a:t>
            </a:r>
            <a:r>
              <a:rPr lang="en-US" sz="4000" b="1" dirty="0" err="1" smtClean="0"/>
              <a:t>upprisan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hafin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19078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88193"/>
            <a:ext cx="7345362" cy="103905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Botni</a:t>
            </a:r>
            <a:r>
              <a:rPr lang="en-US" b="1" dirty="0" smtClean="0"/>
              <a:t> </a:t>
            </a:r>
            <a:r>
              <a:rPr lang="en-US" b="1" dirty="0" err="1" smtClean="0"/>
              <a:t>náð</a:t>
            </a:r>
            <a:r>
              <a:rPr lang="en-US" b="1" dirty="0" smtClean="0"/>
              <a:t> – </a:t>
            </a:r>
            <a:r>
              <a:rPr lang="en-US" b="1" dirty="0" err="1" smtClean="0"/>
              <a:t>Upprisan</a:t>
            </a:r>
            <a:r>
              <a:rPr lang="en-US" b="1" dirty="0" smtClean="0"/>
              <a:t> </a:t>
            </a:r>
            <a:r>
              <a:rPr lang="en-US" b="1" dirty="0" err="1" smtClean="0"/>
              <a:t>hafin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err="1" smtClean="0"/>
              <a:t>Hagvöxtur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eftir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fjórðungum</a:t>
            </a:r>
            <a:endParaRPr lang="en-US" b="1" dirty="0"/>
          </a:p>
        </p:txBody>
      </p:sp>
      <p:graphicFrame>
        <p:nvGraphicFramePr>
          <p:cNvPr id="3" name="Chart 2" descr="Botni náð – Upprisan hafin Hagvöxtur eftir fjórðungum" title="Botni náð – Upprisan hafin Hagvöxtur eftir fjórðungum"/>
          <p:cNvGraphicFramePr/>
          <p:nvPr>
            <p:extLst>
              <p:ext uri="{D42A27DB-BD31-4B8C-83A1-F6EECF244321}">
                <p14:modId xmlns:p14="http://schemas.microsoft.com/office/powerpoint/2010/main" val="69942138"/>
              </p:ext>
            </p:extLst>
          </p:nvPr>
        </p:nvGraphicFramePr>
        <p:xfrm>
          <a:off x="260085" y="1644599"/>
          <a:ext cx="8643326" cy="49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94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74975"/>
            <a:ext cx="7345362" cy="1405152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Kjörin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batna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ný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800" b="1" dirty="0" err="1" smtClean="0"/>
              <a:t>Kaupmáttur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launavísitölunnar</a:t>
            </a:r>
            <a:r>
              <a:rPr lang="en-US" sz="2800" b="1" dirty="0" smtClean="0"/>
              <a:t> </a:t>
            </a:r>
            <a:br>
              <a:rPr lang="en-US" sz="2800" b="1" dirty="0" smtClean="0"/>
            </a:br>
            <a:r>
              <a:rPr lang="en-US" sz="2000" b="1" dirty="0" smtClean="0"/>
              <a:t>(12 </a:t>
            </a:r>
            <a:r>
              <a:rPr lang="en-US" sz="2000" b="1" dirty="0" err="1" smtClean="0"/>
              <a:t>mánaða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breyting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feb.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til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feb.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  <p:graphicFrame>
        <p:nvGraphicFramePr>
          <p:cNvPr id="3" name="Chart 2" descr="Kjörin batna á ný - Kaupmáttur launavísitölunnar " title="Kjörin batna á ný - Kaupmáttur launavísitölunnar "/>
          <p:cNvGraphicFramePr/>
          <p:nvPr>
            <p:extLst>
              <p:ext uri="{D42A27DB-BD31-4B8C-83A1-F6EECF244321}">
                <p14:modId xmlns:p14="http://schemas.microsoft.com/office/powerpoint/2010/main" val="1165305216"/>
              </p:ext>
            </p:extLst>
          </p:nvPr>
        </p:nvGraphicFramePr>
        <p:xfrm>
          <a:off x="307108" y="1680127"/>
          <a:ext cx="8543930" cy="48930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301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88193"/>
            <a:ext cx="7345362" cy="1250592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Þyngri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róður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hjá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öðrum</a:t>
            </a:r>
            <a:r>
              <a:rPr lang="en-US" sz="4000" b="1" dirty="0" smtClean="0"/>
              <a:t> </a:t>
            </a:r>
            <a:br>
              <a:rPr lang="en-US" sz="4000" b="1" dirty="0" smtClean="0"/>
            </a:br>
            <a:r>
              <a:rPr lang="en-US" sz="4000" b="1" dirty="0" err="1" smtClean="0"/>
              <a:t>kreppuþjóðum</a:t>
            </a:r>
            <a:r>
              <a:rPr lang="en-US" sz="4000" b="1" dirty="0" smtClean="0"/>
              <a:t> (</a:t>
            </a:r>
            <a:r>
              <a:rPr lang="en-US" sz="4000" b="1" dirty="0" err="1"/>
              <a:t>h</a:t>
            </a:r>
            <a:r>
              <a:rPr lang="en-US" sz="4000" b="1" dirty="0" err="1" smtClean="0"/>
              <a:t>agvöxtur</a:t>
            </a:r>
            <a:r>
              <a:rPr lang="en-US" sz="4000" b="1" dirty="0" smtClean="0"/>
              <a:t>)</a:t>
            </a:r>
            <a:endParaRPr lang="en-US" sz="4000" b="1" dirty="0"/>
          </a:p>
        </p:txBody>
      </p:sp>
      <p:graphicFrame>
        <p:nvGraphicFramePr>
          <p:cNvPr id="3" name="Chart 2" descr="Þyngri róður hjá öðrum kreppuþjóðum (hagvöxtur)" title="Þyngri róður hjá öðrum kreppuþjóðum (hagvöxtur)"/>
          <p:cNvGraphicFramePr/>
          <p:nvPr>
            <p:extLst>
              <p:ext uri="{D42A27DB-BD31-4B8C-83A1-F6EECF244321}">
                <p14:modId xmlns:p14="http://schemas.microsoft.com/office/powerpoint/2010/main" val="2043526761"/>
              </p:ext>
            </p:extLst>
          </p:nvPr>
        </p:nvGraphicFramePr>
        <p:xfrm>
          <a:off x="286270" y="1638785"/>
          <a:ext cx="8564767" cy="4947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227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88193"/>
            <a:ext cx="7345362" cy="103905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Atvinnuleysið</a:t>
            </a:r>
            <a:r>
              <a:rPr lang="en-US" b="1" dirty="0" smtClean="0"/>
              <a:t>: </a:t>
            </a:r>
            <a:br>
              <a:rPr lang="en-US" b="1" dirty="0" smtClean="0"/>
            </a:br>
            <a:r>
              <a:rPr lang="en-US" sz="4000" b="1" dirty="0" err="1" smtClean="0"/>
              <a:t>Þyngra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hjá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öðrum</a:t>
            </a:r>
            <a:r>
              <a:rPr lang="en-US" sz="4000" b="1" dirty="0"/>
              <a:t> </a:t>
            </a:r>
            <a:r>
              <a:rPr lang="en-US" sz="4000" b="1" dirty="0" err="1" smtClean="0"/>
              <a:t>kreppuþjóðum</a:t>
            </a:r>
            <a:endParaRPr lang="en-US" b="1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723427745"/>
              </p:ext>
            </p:extLst>
          </p:nvPr>
        </p:nvGraphicFramePr>
        <p:xfrm>
          <a:off x="260085" y="1642835"/>
          <a:ext cx="8617140" cy="491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055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Hrunið</a:t>
            </a:r>
            <a:r>
              <a:rPr lang="en-US" b="1" dirty="0" smtClean="0"/>
              <a:t> </a:t>
            </a:r>
            <a:r>
              <a:rPr lang="en-US" b="1" dirty="0" err="1" smtClean="0"/>
              <a:t>á</a:t>
            </a:r>
            <a:r>
              <a:rPr lang="en-US" b="1" dirty="0" smtClean="0"/>
              <a:t> </a:t>
            </a:r>
            <a:r>
              <a:rPr lang="en-US" b="1" dirty="0" err="1" smtClean="0"/>
              <a:t>Íslandi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98635"/>
            <a:ext cx="7345363" cy="4166886"/>
          </a:xfrm>
          <a:ln>
            <a:solidFill>
              <a:srgbClr val="4B5A60"/>
            </a:solidFill>
          </a:ln>
        </p:spPr>
        <p:txBody>
          <a:bodyPr>
            <a:normAutofit lnSpcReduction="10000"/>
          </a:bodyPr>
          <a:lstStyle/>
          <a:p>
            <a:r>
              <a:rPr lang="en-US" sz="2800" b="1" dirty="0" err="1" smtClean="0"/>
              <a:t>Stærsta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bóluhagkerfi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sögunnar</a:t>
            </a:r>
            <a:r>
              <a:rPr lang="en-US" sz="2800" b="1" dirty="0" smtClean="0"/>
              <a:t> - </a:t>
            </a:r>
            <a:r>
              <a:rPr lang="en-US" sz="2800" b="1" dirty="0" err="1" smtClean="0"/>
              <a:t>mesta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skuldsetningin</a:t>
            </a:r>
            <a:endParaRPr lang="en-US" sz="2800" b="1" dirty="0" smtClean="0"/>
          </a:p>
          <a:p>
            <a:r>
              <a:rPr lang="en-US" sz="2800" b="1" dirty="0" err="1" smtClean="0"/>
              <a:t>Stærsta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dýrasta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fjármálahrunið</a:t>
            </a:r>
            <a:endParaRPr lang="en-US" sz="2800" b="1" dirty="0" smtClean="0"/>
          </a:p>
          <a:p>
            <a:r>
              <a:rPr lang="en-US" sz="2800" b="1" dirty="0" err="1" smtClean="0"/>
              <a:t>Margþætt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hrun</a:t>
            </a:r>
            <a:r>
              <a:rPr lang="en-US" sz="2800" b="1" dirty="0" smtClean="0"/>
              <a:t> </a:t>
            </a:r>
          </a:p>
          <a:p>
            <a:pPr lvl="1"/>
            <a:r>
              <a:rPr lang="en-US" sz="2600" b="1" dirty="0" err="1" smtClean="0"/>
              <a:t>Krónan</a:t>
            </a:r>
            <a:r>
              <a:rPr lang="en-US" sz="2600" b="1" dirty="0" smtClean="0"/>
              <a:t>; </a:t>
            </a:r>
            <a:r>
              <a:rPr lang="en-US" sz="2600" b="1" dirty="0" err="1" smtClean="0"/>
              <a:t>Bankarnir</a:t>
            </a:r>
            <a:endParaRPr lang="en-US" sz="2600" b="1" dirty="0" smtClean="0"/>
          </a:p>
          <a:p>
            <a:pPr lvl="1"/>
            <a:r>
              <a:rPr lang="en-US" sz="2600" b="1" dirty="0" err="1" smtClean="0"/>
              <a:t>Efnahagslífið</a:t>
            </a:r>
            <a:r>
              <a:rPr lang="en-US" sz="2600" b="1" dirty="0" smtClean="0"/>
              <a:t>; </a:t>
            </a:r>
            <a:r>
              <a:rPr lang="en-US" sz="2600" b="1" dirty="0" err="1" smtClean="0"/>
              <a:t>Atvinnan</a:t>
            </a:r>
            <a:endParaRPr lang="en-US" sz="2600" b="1" dirty="0" smtClean="0"/>
          </a:p>
          <a:p>
            <a:pPr lvl="1"/>
            <a:r>
              <a:rPr lang="en-US" sz="2600" b="1" dirty="0" err="1" smtClean="0"/>
              <a:t>Traustið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o.s.frv</a:t>
            </a:r>
            <a:r>
              <a:rPr lang="en-US" sz="2600" b="1" dirty="0" smtClean="0"/>
              <a:t>….</a:t>
            </a:r>
          </a:p>
          <a:p>
            <a:r>
              <a:rPr lang="en-US" sz="2800" b="1" dirty="0" err="1"/>
              <a:t>Afleiðingarnar</a:t>
            </a:r>
            <a:r>
              <a:rPr lang="en-US" sz="2800" b="1" dirty="0"/>
              <a:t> </a:t>
            </a:r>
            <a:r>
              <a:rPr lang="en-US" sz="2800" b="1" dirty="0" err="1"/>
              <a:t>fyrir</a:t>
            </a:r>
            <a:r>
              <a:rPr lang="en-US" sz="2800" b="1" dirty="0"/>
              <a:t> </a:t>
            </a:r>
            <a:r>
              <a:rPr lang="en-US" sz="2800" b="1" dirty="0" err="1"/>
              <a:t>lífskjörin</a:t>
            </a:r>
            <a:r>
              <a:rPr lang="en-US" sz="2800" b="1" dirty="0"/>
              <a:t>?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3597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88193"/>
            <a:ext cx="7345362" cy="103905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Einkaneysla</a:t>
            </a:r>
            <a:r>
              <a:rPr lang="en-US" b="1" dirty="0" smtClean="0"/>
              <a:t> </a:t>
            </a:r>
            <a:r>
              <a:rPr lang="en-US" b="1" dirty="0" err="1" smtClean="0"/>
              <a:t>eykst</a:t>
            </a:r>
            <a:r>
              <a:rPr lang="en-US" b="1" dirty="0" smtClean="0"/>
              <a:t> </a:t>
            </a:r>
            <a:r>
              <a:rPr lang="en-US" b="1" dirty="0" err="1" smtClean="0"/>
              <a:t>á</a:t>
            </a:r>
            <a:r>
              <a:rPr lang="en-US" b="1" dirty="0" smtClean="0"/>
              <a:t> </a:t>
            </a:r>
            <a:r>
              <a:rPr lang="en-US" b="1" dirty="0" err="1" smtClean="0"/>
              <a:t>Íslandi</a:t>
            </a:r>
            <a:endParaRPr lang="en-US" b="1" dirty="0"/>
          </a:p>
        </p:txBody>
      </p:sp>
      <p:graphicFrame>
        <p:nvGraphicFramePr>
          <p:cNvPr id="3" name="Chart 2" descr="Einkaneysla eykst á Íslandi" title="Einkaneysla eykst á Íslandi"/>
          <p:cNvGraphicFramePr/>
          <p:nvPr>
            <p:extLst>
              <p:ext uri="{D42A27DB-BD31-4B8C-83A1-F6EECF244321}">
                <p14:modId xmlns:p14="http://schemas.microsoft.com/office/powerpoint/2010/main" val="3092397393"/>
              </p:ext>
            </p:extLst>
          </p:nvPr>
        </p:nvGraphicFramePr>
        <p:xfrm>
          <a:off x="279400" y="1681480"/>
          <a:ext cx="8572500" cy="4922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294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88193"/>
            <a:ext cx="7345362" cy="1039057"/>
          </a:xfrm>
        </p:spPr>
        <p:txBody>
          <a:bodyPr>
            <a:noAutofit/>
          </a:bodyPr>
          <a:lstStyle/>
          <a:p>
            <a:r>
              <a:rPr lang="en-US" sz="4000" b="1" dirty="0" err="1" smtClean="0"/>
              <a:t>Hæsta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atvinnustig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í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Evrópu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3200" b="1" dirty="0" err="1" smtClean="0"/>
              <a:t>í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árslok</a:t>
            </a:r>
            <a:r>
              <a:rPr lang="en-US" sz="3200" b="1" dirty="0" smtClean="0"/>
              <a:t> 2011</a:t>
            </a:r>
            <a:endParaRPr lang="en-US" sz="3200" b="1" dirty="0"/>
          </a:p>
        </p:txBody>
      </p:sp>
      <p:graphicFrame>
        <p:nvGraphicFramePr>
          <p:cNvPr id="3" name="Chart 2" descr="Hæsta atvinnustig í Evrópu í árslok 2011" title="Hæsta atvinnustig í Evrópu í árslok 2011"/>
          <p:cNvGraphicFramePr/>
          <p:nvPr>
            <p:extLst>
              <p:ext uri="{D42A27DB-BD31-4B8C-83A1-F6EECF244321}">
                <p14:modId xmlns:p14="http://schemas.microsoft.com/office/powerpoint/2010/main" val="494886669"/>
              </p:ext>
            </p:extLst>
          </p:nvPr>
        </p:nvGraphicFramePr>
        <p:xfrm>
          <a:off x="273179" y="1615749"/>
          <a:ext cx="8643326" cy="4970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811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53460"/>
            <a:ext cx="7345362" cy="1039057"/>
          </a:xfrm>
          <a:ln>
            <a:solidFill>
              <a:srgbClr val="4B5A60"/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 err="1" smtClean="0"/>
              <a:t>Umbreyting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tekjuskiptingarinnar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084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800" y="388193"/>
            <a:ext cx="8140700" cy="1039057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Mikil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jöfnun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tekjuskiptingar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eftir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hrun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800" b="1" dirty="0" err="1" smtClean="0">
                <a:solidFill>
                  <a:srgbClr val="404040"/>
                </a:solidFill>
              </a:rPr>
              <a:t>Ójöfnuður</a:t>
            </a:r>
            <a:r>
              <a:rPr lang="en-US" sz="2800" b="1" dirty="0" smtClean="0">
                <a:solidFill>
                  <a:srgbClr val="404040"/>
                </a:solidFill>
              </a:rPr>
              <a:t> 2010 </a:t>
            </a:r>
            <a:r>
              <a:rPr lang="en-US" sz="2800" b="1" dirty="0" err="1" smtClean="0">
                <a:solidFill>
                  <a:srgbClr val="404040"/>
                </a:solidFill>
              </a:rPr>
              <a:t>svipaður</a:t>
            </a:r>
            <a:r>
              <a:rPr lang="en-US" sz="2800" b="1" dirty="0" smtClean="0">
                <a:solidFill>
                  <a:srgbClr val="404040"/>
                </a:solidFill>
              </a:rPr>
              <a:t> </a:t>
            </a:r>
            <a:r>
              <a:rPr lang="en-US" sz="2800" b="1" dirty="0" err="1" smtClean="0">
                <a:solidFill>
                  <a:srgbClr val="404040"/>
                </a:solidFill>
              </a:rPr>
              <a:t>og</a:t>
            </a:r>
            <a:r>
              <a:rPr lang="en-US" sz="2800" b="1" dirty="0" smtClean="0">
                <a:solidFill>
                  <a:srgbClr val="404040"/>
                </a:solidFill>
              </a:rPr>
              <a:t> 1998-9</a:t>
            </a:r>
            <a:endParaRPr lang="en-US" sz="2800" b="1" dirty="0">
              <a:solidFill>
                <a:srgbClr val="404040"/>
              </a:solidFill>
            </a:endParaRPr>
          </a:p>
        </p:txBody>
      </p:sp>
      <p:graphicFrame>
        <p:nvGraphicFramePr>
          <p:cNvPr id="3" name="Chart 2" descr="Mikil jöfnun tekjuskiptingar eftir hrun" title="Mikil jöfnun tekjuskiptingar eftir hrun"/>
          <p:cNvGraphicFramePr/>
          <p:nvPr>
            <p:extLst>
              <p:ext uri="{D42A27DB-BD31-4B8C-83A1-F6EECF244321}">
                <p14:modId xmlns:p14="http://schemas.microsoft.com/office/powerpoint/2010/main" val="2698940425"/>
              </p:ext>
            </p:extLst>
          </p:nvPr>
        </p:nvGraphicFramePr>
        <p:xfrm>
          <a:off x="256540" y="1648460"/>
          <a:ext cx="8620760" cy="4942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025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9817" y="388193"/>
            <a:ext cx="7345362" cy="1039057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Skattbyrði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lágtekjufólks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minnkaði</a:t>
            </a:r>
            <a:r>
              <a:rPr lang="en-US" sz="3200" b="1" dirty="0" smtClean="0"/>
              <a:t>, en </a:t>
            </a:r>
            <a:r>
              <a:rPr lang="en-US" sz="3200" b="1" dirty="0" err="1" smtClean="0"/>
              <a:t>hækkaði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hjá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hátekjufólki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eftir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hrun</a:t>
            </a:r>
            <a:endParaRPr lang="en-US" sz="3200" b="1" dirty="0"/>
          </a:p>
        </p:txBody>
      </p:sp>
      <p:graphicFrame>
        <p:nvGraphicFramePr>
          <p:cNvPr id="3" name="Chart 2" descr="Skattbyrði lágtekjufólks minnkaði, en hækkaði hjá hátekjufólki, eftir hrun" title="Skattbyrði lágtekjufólks minnkaði, en hækkaði hjá hátekjufólki, eftir hrun"/>
          <p:cNvGraphicFramePr/>
          <p:nvPr>
            <p:extLst>
              <p:ext uri="{D42A27DB-BD31-4B8C-83A1-F6EECF244321}">
                <p14:modId xmlns:p14="http://schemas.microsoft.com/office/powerpoint/2010/main" val="2534723998"/>
              </p:ext>
            </p:extLst>
          </p:nvPr>
        </p:nvGraphicFramePr>
        <p:xfrm>
          <a:off x="279400" y="1646872"/>
          <a:ext cx="8597900" cy="4944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62676" y="1951011"/>
            <a:ext cx="46602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Beinir</a:t>
            </a:r>
            <a:r>
              <a:rPr lang="en-US" b="1" dirty="0" smtClean="0"/>
              <a:t> </a:t>
            </a:r>
            <a:r>
              <a:rPr lang="en-US" b="1" dirty="0" err="1" smtClean="0"/>
              <a:t>skattar</a:t>
            </a:r>
            <a:r>
              <a:rPr lang="en-US" b="1" dirty="0" smtClean="0"/>
              <a:t> </a:t>
            </a:r>
            <a:r>
              <a:rPr lang="en-US" b="1" dirty="0" err="1" smtClean="0"/>
              <a:t>sem</a:t>
            </a:r>
            <a:r>
              <a:rPr lang="en-US" b="1" dirty="0" smtClean="0"/>
              <a:t> % </a:t>
            </a:r>
            <a:r>
              <a:rPr lang="en-US" b="1" dirty="0" err="1" smtClean="0"/>
              <a:t>heildartekna</a:t>
            </a:r>
            <a:r>
              <a:rPr lang="en-US" b="1" dirty="0" smtClean="0"/>
              <a:t> </a:t>
            </a:r>
            <a:r>
              <a:rPr lang="en-US" b="1" dirty="0" err="1" smtClean="0"/>
              <a:t>fyrir</a:t>
            </a:r>
            <a:r>
              <a:rPr lang="en-US" b="1" dirty="0" smtClean="0"/>
              <a:t> </a:t>
            </a:r>
            <a:r>
              <a:rPr lang="en-US" b="1" dirty="0" err="1" smtClean="0"/>
              <a:t>skatt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784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388193"/>
            <a:ext cx="7558087" cy="1039057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Skattbyrði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miðtekju-fjölskyldna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lækkaði</a:t>
            </a:r>
            <a:endParaRPr lang="en-US" sz="3200" b="1" dirty="0"/>
          </a:p>
        </p:txBody>
      </p:sp>
      <p:graphicFrame>
        <p:nvGraphicFramePr>
          <p:cNvPr id="3" name="Chart 2" descr="Skattbyrði miðtekju-fjölskyldna lækkaði" title="Skattbyrði miðtekju-fjölskyldna lækkaði"/>
          <p:cNvGraphicFramePr/>
          <p:nvPr>
            <p:extLst>
              <p:ext uri="{D42A27DB-BD31-4B8C-83A1-F6EECF244321}">
                <p14:modId xmlns:p14="http://schemas.microsoft.com/office/powerpoint/2010/main" val="2666069917"/>
              </p:ext>
            </p:extLst>
          </p:nvPr>
        </p:nvGraphicFramePr>
        <p:xfrm>
          <a:off x="277812" y="1678622"/>
          <a:ext cx="8574088" cy="49253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88581" y="4239399"/>
            <a:ext cx="7146495" cy="747897"/>
          </a:xfrm>
          <a:prstGeom prst="rect">
            <a:avLst/>
          </a:prstGeom>
          <a:noFill/>
          <a:ln>
            <a:solidFill>
              <a:srgbClr val="4B5A60"/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Um 6 </a:t>
            </a:r>
            <a:r>
              <a:rPr lang="en-US" b="1" dirty="0" err="1" smtClean="0"/>
              <a:t>af</a:t>
            </a:r>
            <a:r>
              <a:rPr lang="en-US" b="1" dirty="0" smtClean="0"/>
              <a:t> </a:t>
            </a:r>
            <a:r>
              <a:rPr lang="en-US" b="1" dirty="0" err="1" smtClean="0"/>
              <a:t>hverjum</a:t>
            </a:r>
            <a:r>
              <a:rPr lang="en-US" b="1" dirty="0" smtClean="0"/>
              <a:t> 10 </a:t>
            </a:r>
            <a:r>
              <a:rPr lang="en-US" b="1" dirty="0" err="1" smtClean="0"/>
              <a:t>fjölskyldum</a:t>
            </a:r>
            <a:r>
              <a:rPr lang="en-US" b="1" dirty="0" smtClean="0"/>
              <a:t> </a:t>
            </a:r>
            <a:r>
              <a:rPr lang="en-US" b="1" dirty="0" err="1" smtClean="0"/>
              <a:t>fengu</a:t>
            </a:r>
            <a:r>
              <a:rPr lang="en-US" b="1" dirty="0" smtClean="0"/>
              <a:t> </a:t>
            </a:r>
            <a:r>
              <a:rPr lang="en-US" b="1" dirty="0" err="1" smtClean="0"/>
              <a:t>lækkaða</a:t>
            </a:r>
            <a:r>
              <a:rPr lang="en-US" b="1" dirty="0" smtClean="0"/>
              <a:t> </a:t>
            </a:r>
            <a:r>
              <a:rPr lang="en-US" b="1" dirty="0" err="1" smtClean="0"/>
              <a:t>skattbyrði</a:t>
            </a:r>
            <a:r>
              <a:rPr lang="en-US" b="1" dirty="0" smtClean="0"/>
              <a:t> </a:t>
            </a:r>
            <a:r>
              <a:rPr lang="en-US" b="1" dirty="0" err="1" smtClean="0"/>
              <a:t>eftir</a:t>
            </a:r>
            <a:r>
              <a:rPr lang="en-US" b="1" dirty="0" smtClean="0"/>
              <a:t> </a:t>
            </a:r>
            <a:r>
              <a:rPr lang="en-US" b="1" dirty="0" err="1" smtClean="0"/>
              <a:t>hrun</a:t>
            </a:r>
            <a:r>
              <a:rPr lang="en-US" b="1" dirty="0" smtClean="0"/>
              <a:t>;</a:t>
            </a:r>
          </a:p>
          <a:p>
            <a:pPr>
              <a:lnSpc>
                <a:spcPct val="120000"/>
              </a:lnSpc>
            </a:pPr>
            <a:r>
              <a:rPr lang="en-US" b="1" dirty="0" err="1" smtClean="0"/>
              <a:t>Tekjuskattbyrði</a:t>
            </a:r>
            <a:r>
              <a:rPr lang="en-US" b="1" dirty="0" smtClean="0"/>
              <a:t> 40% </a:t>
            </a:r>
            <a:r>
              <a:rPr lang="en-US" b="1" dirty="0" err="1" smtClean="0"/>
              <a:t>fjölskyldna</a:t>
            </a:r>
            <a:r>
              <a:rPr lang="en-US" b="1" dirty="0" smtClean="0"/>
              <a:t> </a:t>
            </a:r>
            <a:r>
              <a:rPr lang="en-US" b="1" dirty="0" err="1" smtClean="0"/>
              <a:t>hækkaði</a:t>
            </a:r>
            <a:r>
              <a:rPr lang="en-US" b="1" dirty="0" smtClean="0"/>
              <a:t>, </a:t>
            </a:r>
            <a:r>
              <a:rPr lang="en-US" b="1" dirty="0" err="1" smtClean="0"/>
              <a:t>þ.e</a:t>
            </a:r>
            <a:r>
              <a:rPr lang="en-US" b="1" dirty="0" smtClean="0"/>
              <a:t>. </a:t>
            </a:r>
            <a:r>
              <a:rPr lang="en-US" b="1" dirty="0" err="1" smtClean="0"/>
              <a:t>hjá</a:t>
            </a:r>
            <a:r>
              <a:rPr lang="en-US" b="1" dirty="0" smtClean="0"/>
              <a:t> </a:t>
            </a:r>
            <a:r>
              <a:rPr lang="en-US" b="1" dirty="0" err="1" smtClean="0"/>
              <a:t>þeim</a:t>
            </a:r>
            <a:r>
              <a:rPr lang="en-US" b="1" dirty="0" smtClean="0"/>
              <a:t> </a:t>
            </a:r>
            <a:r>
              <a:rPr lang="en-US" b="1" dirty="0" err="1" smtClean="0"/>
              <a:t>tekjuhærri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030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388193"/>
            <a:ext cx="7823200" cy="1196185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Skattbyrði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tekjuhópa</a:t>
            </a:r>
            <a:r>
              <a:rPr lang="en-US" sz="3600" b="1" dirty="0" smtClean="0"/>
              <a:t> 2007 </a:t>
            </a:r>
            <a:r>
              <a:rPr lang="en-US" sz="3600" b="1" dirty="0" err="1" smtClean="0"/>
              <a:t>og</a:t>
            </a:r>
            <a:r>
              <a:rPr lang="en-US" sz="3600" b="1" dirty="0" smtClean="0"/>
              <a:t> 2010</a:t>
            </a:r>
            <a:br>
              <a:rPr lang="en-US" sz="3600" b="1" dirty="0" smtClean="0"/>
            </a:br>
            <a:r>
              <a:rPr lang="en-US" sz="2400" b="1" dirty="0" err="1" smtClean="0"/>
              <a:t>Skattbyrði</a:t>
            </a:r>
            <a:r>
              <a:rPr lang="en-US" sz="2400" b="1" dirty="0" smtClean="0"/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lækkaði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/>
              <a:t>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hópum</a:t>
            </a:r>
            <a:r>
              <a:rPr lang="en-US" sz="2400" b="1" dirty="0" smtClean="0"/>
              <a:t> I </a:t>
            </a:r>
            <a:r>
              <a:rPr lang="en-US" sz="2400" b="1" dirty="0" err="1" smtClean="0"/>
              <a:t>til</a:t>
            </a:r>
            <a:r>
              <a:rPr lang="en-US" sz="2400" b="1" dirty="0" smtClean="0"/>
              <a:t> VI (</a:t>
            </a:r>
            <a:r>
              <a:rPr lang="en-US" sz="2400" b="1" dirty="0" err="1" smtClean="0"/>
              <a:t>hjá</a:t>
            </a:r>
            <a:r>
              <a:rPr lang="en-US" sz="2400" b="1" dirty="0" smtClean="0"/>
              <a:t> 60% </a:t>
            </a:r>
            <a:r>
              <a:rPr lang="en-US" sz="2400" b="1" dirty="0" err="1" smtClean="0"/>
              <a:t>fjölskyldna</a:t>
            </a:r>
            <a:r>
              <a:rPr lang="en-US" sz="2400" b="1" dirty="0" smtClean="0"/>
              <a:t>)</a:t>
            </a:r>
            <a:br>
              <a:rPr lang="en-US" sz="2400" b="1" dirty="0" smtClean="0"/>
            </a:br>
            <a:r>
              <a:rPr lang="en-US" sz="1800" b="1" dirty="0" err="1" smtClean="0"/>
              <a:t>Beinir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skattar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sem</a:t>
            </a:r>
            <a:r>
              <a:rPr lang="en-US" sz="1800" b="1" dirty="0" smtClean="0"/>
              <a:t> % </a:t>
            </a:r>
            <a:r>
              <a:rPr lang="en-US" sz="1800" b="1" dirty="0" err="1" smtClean="0"/>
              <a:t>heildartekna</a:t>
            </a:r>
            <a:endParaRPr lang="en-US" sz="1800" b="1" dirty="0"/>
          </a:p>
        </p:txBody>
      </p:sp>
      <p:graphicFrame>
        <p:nvGraphicFramePr>
          <p:cNvPr id="3" name="Chart 2" descr="Skattbyrði tekjuhópa 2007 og 2010&#10;" title="Skattbyrði tekjuhópa 2007 og 2010"/>
          <p:cNvGraphicFramePr/>
          <p:nvPr>
            <p:extLst>
              <p:ext uri="{D42A27DB-BD31-4B8C-83A1-F6EECF244321}">
                <p14:modId xmlns:p14="http://schemas.microsoft.com/office/powerpoint/2010/main" val="1256461891"/>
              </p:ext>
            </p:extLst>
          </p:nvPr>
        </p:nvGraphicFramePr>
        <p:xfrm>
          <a:off x="273178" y="1690767"/>
          <a:ext cx="8590953" cy="4908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328954" y="1898635"/>
            <a:ext cx="0" cy="4108465"/>
          </a:xfrm>
          <a:prstGeom prst="line">
            <a:avLst/>
          </a:prstGeom>
          <a:ln w="4445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70857" y="1923473"/>
            <a:ext cx="1531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00FF"/>
                </a:solidFill>
              </a:rPr>
              <a:t>Lækkun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</a:rPr>
              <a:t>hjá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r>
              <a:rPr lang="en-US" sz="2000" b="1" dirty="0" smtClean="0">
                <a:solidFill>
                  <a:srgbClr val="0000FF"/>
                </a:solidFill>
              </a:rPr>
              <a:t>60% </a:t>
            </a:r>
            <a:r>
              <a:rPr lang="en-US" sz="2000" b="1" dirty="0" err="1" smtClean="0">
                <a:solidFill>
                  <a:srgbClr val="0000FF"/>
                </a:solidFill>
              </a:rPr>
              <a:t>fjölsk</a:t>
            </a:r>
            <a:r>
              <a:rPr lang="en-US" sz="2000" b="1" dirty="0" smtClean="0">
                <a:solidFill>
                  <a:srgbClr val="0000FF"/>
                </a:solidFill>
              </a:rPr>
              <a:t>.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59914" y="1924684"/>
            <a:ext cx="15568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 smtClean="0">
                <a:solidFill>
                  <a:srgbClr val="0000FF"/>
                </a:solidFill>
              </a:rPr>
              <a:t>Hækkun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</a:rPr>
              <a:t>hjá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r>
              <a:rPr lang="en-US" sz="2000" b="1" dirty="0" smtClean="0">
                <a:solidFill>
                  <a:srgbClr val="0000FF"/>
                </a:solidFill>
              </a:rPr>
              <a:t>40% </a:t>
            </a:r>
            <a:r>
              <a:rPr lang="en-US" sz="2000" b="1" dirty="0" err="1" smtClean="0">
                <a:solidFill>
                  <a:srgbClr val="0000FF"/>
                </a:solidFill>
              </a:rPr>
              <a:t>fjölsk</a:t>
            </a:r>
            <a:r>
              <a:rPr lang="en-US" sz="2000" b="1" dirty="0" smtClean="0">
                <a:solidFill>
                  <a:srgbClr val="0000FF"/>
                </a:solidFill>
              </a:rPr>
              <a:t>.</a:t>
            </a:r>
            <a:endParaRPr lang="en-US" sz="2000" b="1" dirty="0">
              <a:solidFill>
                <a:srgbClr val="0000FF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7988300" y="1898635"/>
            <a:ext cx="12700" cy="41084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66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88193"/>
            <a:ext cx="7345362" cy="1039057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Hæstu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tekjur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hækkuðu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langmest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allra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í</a:t>
            </a:r>
            <a:r>
              <a:rPr lang="en-US" sz="3600" b="1" dirty="0" smtClean="0"/>
              <a:t> um 24 </a:t>
            </a:r>
            <a:r>
              <a:rPr lang="en-US" sz="3600" b="1" dirty="0" err="1" smtClean="0"/>
              <a:t>m.kr</a:t>
            </a:r>
            <a:r>
              <a:rPr lang="en-US" sz="3600" b="1" dirty="0" smtClean="0"/>
              <a:t>. </a:t>
            </a:r>
            <a:r>
              <a:rPr lang="en-US" sz="3600" b="1" dirty="0" err="1" smtClean="0"/>
              <a:t>á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mánuði</a:t>
            </a:r>
            <a:r>
              <a:rPr lang="en-US" sz="3600" b="1" dirty="0" smtClean="0"/>
              <a:t> 2007</a:t>
            </a:r>
            <a:endParaRPr lang="en-US" sz="3600" b="1" dirty="0"/>
          </a:p>
        </p:txBody>
      </p:sp>
      <p:graphicFrame>
        <p:nvGraphicFramePr>
          <p:cNvPr id="4" name="Chart 3" descr="Hæstu tekjur hækkuðu langmest allra, í um 24 m.kr. á mánuði 2007" title="Hæstu tekjur hækkuðu langmest allra, í um 24 m.kr. á mánuði 2007"/>
          <p:cNvGraphicFramePr/>
          <p:nvPr>
            <p:extLst>
              <p:ext uri="{D42A27DB-BD31-4B8C-83A1-F6EECF244321}">
                <p14:modId xmlns:p14="http://schemas.microsoft.com/office/powerpoint/2010/main" val="4024502754"/>
              </p:ext>
            </p:extLst>
          </p:nvPr>
        </p:nvGraphicFramePr>
        <p:xfrm>
          <a:off x="273177" y="1636375"/>
          <a:ext cx="8604047" cy="4910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61979" y="1764997"/>
            <a:ext cx="3973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0000FF"/>
                </a:solidFill>
              </a:rPr>
              <a:t>Efsta</a:t>
            </a:r>
            <a:r>
              <a:rPr lang="en-US" b="1" dirty="0" smtClean="0">
                <a:solidFill>
                  <a:srgbClr val="0000FF"/>
                </a:solidFill>
              </a:rPr>
              <a:t> 1% </a:t>
            </a:r>
            <a:r>
              <a:rPr lang="en-US" b="1" dirty="0" err="1" smtClean="0">
                <a:solidFill>
                  <a:srgbClr val="0000FF"/>
                </a:solidFill>
              </a:rPr>
              <a:t>fjölskyldna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=24 </a:t>
            </a:r>
            <a:r>
              <a:rPr lang="en-US" b="1" dirty="0" err="1" smtClean="0">
                <a:solidFill>
                  <a:srgbClr val="0000FF"/>
                </a:solidFill>
              </a:rPr>
              <a:t>mkr</a:t>
            </a:r>
            <a:r>
              <a:rPr lang="en-US" b="1" dirty="0" smtClean="0">
                <a:solidFill>
                  <a:srgbClr val="0000FF"/>
                </a:solidFill>
              </a:rPr>
              <a:t>. </a:t>
            </a:r>
            <a:r>
              <a:rPr lang="en-US" b="1" dirty="0" err="1" smtClean="0">
                <a:solidFill>
                  <a:srgbClr val="0000FF"/>
                </a:solidFill>
              </a:rPr>
              <a:t>á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mán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  <a:endParaRPr lang="en-US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60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74975"/>
            <a:ext cx="7345362" cy="1257027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Tekjuhlutdeild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efsta</a:t>
            </a:r>
            <a:r>
              <a:rPr lang="en-US" sz="3200" b="1" dirty="0" smtClean="0"/>
              <a:t> 1% </a:t>
            </a:r>
            <a:r>
              <a:rPr lang="en-US" sz="3200" b="1" dirty="0" err="1" smtClean="0"/>
              <a:t>heimila</a:t>
            </a:r>
            <a:r>
              <a:rPr lang="en-US" sz="3200" b="1" dirty="0" smtClean="0"/>
              <a:t>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err="1" smtClean="0"/>
              <a:t>í</a:t>
            </a:r>
            <a:r>
              <a:rPr lang="en-US" sz="3600" b="1" dirty="0" smtClean="0"/>
              <a:t> USA </a:t>
            </a:r>
            <a:r>
              <a:rPr lang="en-US" sz="3600" b="1" dirty="0" err="1" smtClean="0"/>
              <a:t>og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á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Íslandi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000" b="1" dirty="0" err="1" smtClean="0"/>
              <a:t>Heildartekjur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fyrir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skatt</a:t>
            </a:r>
            <a:endParaRPr lang="en-US" sz="2000" b="1" dirty="0"/>
          </a:p>
        </p:txBody>
      </p:sp>
      <p:graphicFrame>
        <p:nvGraphicFramePr>
          <p:cNvPr id="3" name="Chart 2" descr="Tekjuhlutdeild efsta 1% heimila í USA og á Íslandi&#10;" title="Tekjuhlutdeild efsta 1% heimila í USA og á Íslandi"/>
          <p:cNvGraphicFramePr/>
          <p:nvPr>
            <p:extLst>
              <p:ext uri="{D42A27DB-BD31-4B8C-83A1-F6EECF244321}">
                <p14:modId xmlns:p14="http://schemas.microsoft.com/office/powerpoint/2010/main" val="1041423568"/>
              </p:ext>
            </p:extLst>
          </p:nvPr>
        </p:nvGraphicFramePr>
        <p:xfrm>
          <a:off x="273177" y="1680886"/>
          <a:ext cx="8604047" cy="4960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30766" y="5368554"/>
            <a:ext cx="4980851" cy="36933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Ísland</a:t>
            </a:r>
            <a:r>
              <a:rPr lang="en-US" b="1" dirty="0" smtClean="0"/>
              <a:t> </a:t>
            </a:r>
            <a:r>
              <a:rPr lang="en-US" b="1" dirty="0" err="1" smtClean="0"/>
              <a:t>nálgaðist</a:t>
            </a:r>
            <a:r>
              <a:rPr lang="en-US" b="1" dirty="0" smtClean="0"/>
              <a:t> USA </a:t>
            </a:r>
            <a:r>
              <a:rPr lang="en-US" b="1" dirty="0" err="1" smtClean="0"/>
              <a:t>árið</a:t>
            </a:r>
            <a:r>
              <a:rPr lang="en-US" b="1" dirty="0" smtClean="0"/>
              <a:t> 2007 </a:t>
            </a:r>
            <a:r>
              <a:rPr lang="en-US" b="1" dirty="0" err="1" smtClean="0"/>
              <a:t>í</a:t>
            </a:r>
            <a:r>
              <a:rPr lang="en-US" b="1" dirty="0" smtClean="0"/>
              <a:t> </a:t>
            </a:r>
            <a:r>
              <a:rPr lang="en-US" b="1" dirty="0" err="1" smtClean="0"/>
              <a:t>hlut</a:t>
            </a:r>
            <a:r>
              <a:rPr lang="en-US" b="1" dirty="0" smtClean="0"/>
              <a:t> </a:t>
            </a:r>
            <a:r>
              <a:rPr lang="en-US" b="1" dirty="0" err="1" smtClean="0"/>
              <a:t>ofurtekna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750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88193"/>
            <a:ext cx="7345362" cy="1278968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Ísland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og</a:t>
            </a:r>
            <a:r>
              <a:rPr lang="en-US" sz="3200" b="1" dirty="0" smtClean="0"/>
              <a:t> USA: </a:t>
            </a:r>
            <a:r>
              <a:rPr lang="en-US" sz="3200" b="1" dirty="0" err="1" smtClean="0"/>
              <a:t>Hvernig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byrðarnar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dreifðust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í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kreppunni</a:t>
            </a:r>
            <a:r>
              <a:rPr lang="en-US" sz="3200" b="1" dirty="0" smtClean="0"/>
              <a:t> 2007-2010</a:t>
            </a:r>
            <a:br>
              <a:rPr lang="en-US" sz="3200" b="1" dirty="0" smtClean="0"/>
            </a:br>
            <a:r>
              <a:rPr lang="en-US" sz="1800" b="1" dirty="0" err="1" smtClean="0"/>
              <a:t>Fimmtungarhópar</a:t>
            </a:r>
            <a:r>
              <a:rPr lang="en-US" sz="1800" b="1" dirty="0" smtClean="0"/>
              <a:t> (20% </a:t>
            </a:r>
            <a:r>
              <a:rPr lang="en-US" sz="1800" b="1" dirty="0" err="1" smtClean="0"/>
              <a:t>fjölskyldna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í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hverjum</a:t>
            </a:r>
            <a:r>
              <a:rPr lang="en-US" sz="1800" b="1" dirty="0" smtClean="0"/>
              <a:t>)</a:t>
            </a:r>
            <a:endParaRPr lang="en-US" sz="1800" b="1" dirty="0"/>
          </a:p>
        </p:txBody>
      </p:sp>
      <p:graphicFrame>
        <p:nvGraphicFramePr>
          <p:cNvPr id="3" name="Chart 2" descr="Ísland og USA: Hvernig byrðarnar dreifðust í kreppunni 2007-2010&#10;" title="Ísland og USA: Hvernig byrðarnar dreifðust í kreppunni 2007-2010"/>
          <p:cNvGraphicFramePr/>
          <p:nvPr>
            <p:extLst>
              <p:ext uri="{D42A27DB-BD31-4B8C-83A1-F6EECF244321}">
                <p14:modId xmlns:p14="http://schemas.microsoft.com/office/powerpoint/2010/main" val="3395924620"/>
              </p:ext>
            </p:extLst>
          </p:nvPr>
        </p:nvGraphicFramePr>
        <p:xfrm>
          <a:off x="264984" y="1714881"/>
          <a:ext cx="8599147" cy="489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45003" y="4360313"/>
            <a:ext cx="56989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Mestar</a:t>
            </a:r>
            <a:r>
              <a:rPr lang="en-US" b="1" dirty="0" smtClean="0"/>
              <a:t> </a:t>
            </a:r>
            <a:r>
              <a:rPr lang="en-US" b="1" dirty="0" err="1" smtClean="0"/>
              <a:t>byrðar</a:t>
            </a:r>
            <a:r>
              <a:rPr lang="en-US" b="1" dirty="0" smtClean="0"/>
              <a:t> </a:t>
            </a:r>
            <a:r>
              <a:rPr lang="en-US" b="1" dirty="0" err="1" smtClean="0"/>
              <a:t>hjá</a:t>
            </a:r>
            <a:r>
              <a:rPr lang="en-US" b="1" dirty="0" smtClean="0"/>
              <a:t> </a:t>
            </a:r>
            <a:r>
              <a:rPr lang="en-US" b="1" dirty="0" err="1" smtClean="0"/>
              <a:t>lágtekjufólki</a:t>
            </a:r>
            <a:r>
              <a:rPr lang="en-US" b="1" dirty="0" smtClean="0"/>
              <a:t> </a:t>
            </a:r>
            <a:r>
              <a:rPr lang="en-US" b="1" dirty="0" err="1" smtClean="0"/>
              <a:t>í</a:t>
            </a:r>
            <a:r>
              <a:rPr lang="en-US" b="1" dirty="0" smtClean="0"/>
              <a:t> USA – </a:t>
            </a:r>
            <a:r>
              <a:rPr lang="en-US" b="1" dirty="0" err="1" smtClean="0"/>
              <a:t>öfugt</a:t>
            </a:r>
            <a:r>
              <a:rPr lang="en-US" b="1" dirty="0" smtClean="0"/>
              <a:t> </a:t>
            </a:r>
            <a:r>
              <a:rPr lang="en-US" b="1" dirty="0" err="1" smtClean="0"/>
              <a:t>á</a:t>
            </a:r>
            <a:r>
              <a:rPr lang="en-US" b="1" dirty="0" smtClean="0"/>
              <a:t> </a:t>
            </a:r>
            <a:r>
              <a:rPr lang="en-US" b="1" dirty="0" err="1" smtClean="0"/>
              <a:t>Íslandi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731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138" y="362005"/>
            <a:ext cx="7345362" cy="1339850"/>
          </a:xfrm>
        </p:spPr>
        <p:txBody>
          <a:bodyPr/>
          <a:lstStyle/>
          <a:p>
            <a:r>
              <a:rPr lang="en-US" b="1" dirty="0" err="1" smtClean="0"/>
              <a:t>Almennar</a:t>
            </a:r>
            <a:r>
              <a:rPr lang="en-US" b="1" dirty="0" smtClean="0"/>
              <a:t> </a:t>
            </a:r>
            <a:r>
              <a:rPr lang="en-US" b="1" dirty="0" err="1" smtClean="0"/>
              <a:t>niðurstöður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98635"/>
            <a:ext cx="7345363" cy="4166886"/>
          </a:xfrm>
          <a:ln>
            <a:solidFill>
              <a:srgbClr val="4B5A60"/>
            </a:solidFill>
          </a:ln>
        </p:spPr>
        <p:txBody>
          <a:bodyPr>
            <a:normAutofit/>
          </a:bodyPr>
          <a:lstStyle/>
          <a:p>
            <a:r>
              <a:rPr lang="en-US" sz="2800" b="1" dirty="0" err="1" smtClean="0"/>
              <a:t>Skýrslan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sýnir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Ísland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hefur</a:t>
            </a:r>
            <a:r>
              <a:rPr lang="en-US" sz="2800" b="1" dirty="0" smtClean="0"/>
              <a:t> </a:t>
            </a:r>
            <a:r>
              <a:rPr lang="en-US" sz="2800" b="1" dirty="0" err="1"/>
              <a:t>að</a:t>
            </a:r>
            <a:r>
              <a:rPr lang="en-US" sz="2800" b="1" dirty="0"/>
              <a:t> </a:t>
            </a:r>
            <a:r>
              <a:rPr lang="en-US" sz="2800" b="1" dirty="0" err="1"/>
              <a:t>mörgu</a:t>
            </a:r>
            <a:r>
              <a:rPr lang="en-US" sz="2800" b="1" dirty="0"/>
              <a:t> </a:t>
            </a:r>
            <a:r>
              <a:rPr lang="en-US" sz="2800" b="1" dirty="0" err="1"/>
              <a:t>leyti</a:t>
            </a:r>
            <a:r>
              <a:rPr lang="en-US" sz="2800" b="1" dirty="0"/>
              <a:t> </a:t>
            </a:r>
            <a:r>
              <a:rPr lang="en-US" sz="2800" b="1" dirty="0" err="1"/>
              <a:t>farið</a:t>
            </a:r>
            <a:r>
              <a:rPr lang="en-US" sz="2800" b="1" dirty="0"/>
              <a:t> </a:t>
            </a:r>
            <a:r>
              <a:rPr lang="en-US" sz="2800" b="1" dirty="0" err="1" smtClean="0"/>
              <a:t>aðra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leið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gegnum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kreppuna</a:t>
            </a:r>
            <a:r>
              <a:rPr lang="en-US" sz="2800" b="1" dirty="0" smtClean="0"/>
              <a:t> en </a:t>
            </a:r>
            <a:r>
              <a:rPr lang="en-US" sz="2800" b="1" dirty="0" err="1" smtClean="0"/>
              <a:t>algengast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Vesturlöndum</a:t>
            </a:r>
            <a:endParaRPr lang="en-US" sz="2800" b="1" dirty="0"/>
          </a:p>
          <a:p>
            <a:r>
              <a:rPr lang="en-US" sz="2800" b="1" dirty="0" err="1" smtClean="0"/>
              <a:t>Botni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náð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árinu</a:t>
            </a:r>
            <a:r>
              <a:rPr lang="en-US" sz="2800" b="1" dirty="0" smtClean="0"/>
              <a:t> 2010 </a:t>
            </a:r>
            <a:r>
              <a:rPr lang="en-US" sz="2800" b="1" dirty="0" err="1" smtClean="0"/>
              <a:t>og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síðan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hefur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vöxtur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hafist</a:t>
            </a:r>
            <a:r>
              <a:rPr lang="en-US" sz="2800" b="1" dirty="0" smtClean="0"/>
              <a:t> </a:t>
            </a:r>
            <a:r>
              <a:rPr lang="en-US" sz="2800" b="1" dirty="0" err="1"/>
              <a:t>á</a:t>
            </a:r>
            <a:r>
              <a:rPr lang="en-US" sz="2800" b="1" dirty="0"/>
              <a:t> </a:t>
            </a:r>
            <a:r>
              <a:rPr lang="en-US" sz="2800" b="1" dirty="0" err="1" smtClean="0"/>
              <a:t>ný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kjörin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batnað</a:t>
            </a:r>
            <a:r>
              <a:rPr lang="en-US" sz="2800" b="1" dirty="0" smtClean="0"/>
              <a:t> </a:t>
            </a:r>
          </a:p>
          <a:p>
            <a:r>
              <a:rPr lang="en-US" sz="2800" b="1" dirty="0" err="1" smtClean="0"/>
              <a:t>Ísland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virðist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sér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fyrr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upp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úr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kreppunni</a:t>
            </a:r>
            <a:r>
              <a:rPr lang="en-US" sz="2800" b="1" dirty="0" smtClean="0"/>
              <a:t> en </a:t>
            </a:r>
            <a:r>
              <a:rPr lang="en-US" sz="2800" b="1" dirty="0" err="1" smtClean="0"/>
              <a:t>flestar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þær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þjóðir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illa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urðu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úti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þrátt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fyrir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stærra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áfall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hér</a:t>
            </a:r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2818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898636"/>
            <a:ext cx="7345362" cy="4451970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</a:rPr>
              <a:t>Sérstaða</a:t>
            </a:r>
            <a:r>
              <a:rPr lang="en-US" sz="4000" b="1" dirty="0" smtClean="0">
                <a:solidFill>
                  <a:schemeClr val="tx1"/>
                </a:solidFill>
              </a:rPr>
              <a:t>: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Lægri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tekjuhópum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hlíft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Jöfnun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kjara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Verndun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atvinnu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Velferðarkerfi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beitt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til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varnar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Írar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Bandaríkjamenn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og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Bretar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juku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ójöfnuð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í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kreppunni</a:t>
            </a:r>
            <a:endParaRPr lang="en-US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9159" y="519713"/>
            <a:ext cx="409599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>
                <a:solidFill>
                  <a:srgbClr val="000000"/>
                </a:solidFill>
                <a:ea typeface="+mj-ea"/>
                <a:cs typeface="+mj-cs"/>
              </a:rPr>
              <a:t>Íslenska</a:t>
            </a:r>
            <a:r>
              <a:rPr lang="en-US" sz="4800" b="1" dirty="0">
                <a:solidFill>
                  <a:srgbClr val="000000"/>
                </a:solidFill>
                <a:ea typeface="+mj-ea"/>
                <a:cs typeface="+mj-cs"/>
              </a:rPr>
              <a:t> </a:t>
            </a:r>
            <a:r>
              <a:rPr lang="en-US" sz="4800" b="1" dirty="0" err="1" smtClean="0">
                <a:solidFill>
                  <a:srgbClr val="000000"/>
                </a:solidFill>
                <a:ea typeface="+mj-ea"/>
                <a:cs typeface="+mj-cs"/>
              </a:rPr>
              <a:t>leiðin</a:t>
            </a:r>
            <a:r>
              <a:rPr lang="en-US" sz="4000" b="1" dirty="0">
                <a:solidFill>
                  <a:srgbClr val="000000"/>
                </a:solidFill>
                <a:ea typeface="+mj-ea"/>
                <a:cs typeface="+mj-cs"/>
              </a:rPr>
              <a:t/>
            </a:r>
            <a:br>
              <a:rPr lang="en-US" sz="4000" b="1" dirty="0">
                <a:solidFill>
                  <a:srgbClr val="000000"/>
                </a:solidFill>
                <a:ea typeface="+mj-ea"/>
                <a:cs typeface="+mj-cs"/>
              </a:rPr>
            </a:b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301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265294"/>
            <a:ext cx="7345362" cy="1039057"/>
          </a:xfrm>
        </p:spPr>
        <p:txBody>
          <a:bodyPr/>
          <a:lstStyle/>
          <a:p>
            <a:r>
              <a:rPr lang="en-US" dirty="0" err="1" smtClean="0"/>
              <a:t>Takk</a:t>
            </a:r>
            <a:r>
              <a:rPr lang="en-US" dirty="0" smtClean="0"/>
              <a:t> </a:t>
            </a:r>
            <a:r>
              <a:rPr lang="en-US" dirty="0" err="1" smtClean="0"/>
              <a:t>fyrir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3" name="Picture 2" descr="Mynd: G+árur á vatni" title="Mynd: G+árur á vatni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65" y="254287"/>
            <a:ext cx="8628453" cy="2971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136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095046"/>
            <a:ext cx="7345362" cy="2710464"/>
          </a:xfrm>
          <a:ln>
            <a:solidFill>
              <a:srgbClr val="4B5A60"/>
            </a:solidFill>
          </a:ln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Lægri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tekjuhópum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hlíft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Jöfnun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kjara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Verndun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atvinnu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Velferðarkerfi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beitt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til</a:t>
            </a:r>
            <a:r>
              <a:rPr lang="en-US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varnar</a:t>
            </a:r>
            <a:endParaRPr lang="en-US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4853" y="571500"/>
            <a:ext cx="6940797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00" b="1" dirty="0" err="1">
                <a:solidFill>
                  <a:srgbClr val="000000">
                    <a:lumMod val="75000"/>
                    <a:lumOff val="25000"/>
                  </a:srgbClr>
                </a:solidFill>
                <a:ea typeface="+mj-ea"/>
                <a:cs typeface="+mj-cs"/>
              </a:rPr>
              <a:t>Íslenska</a:t>
            </a:r>
            <a:r>
              <a:rPr lang="en-US" sz="4300" b="1" dirty="0">
                <a:solidFill>
                  <a:srgbClr val="000000">
                    <a:lumMod val="75000"/>
                    <a:lumOff val="25000"/>
                  </a:srgbClr>
                </a:solidFill>
                <a:ea typeface="+mj-ea"/>
                <a:cs typeface="+mj-cs"/>
              </a:rPr>
              <a:t> </a:t>
            </a:r>
            <a:r>
              <a:rPr lang="en-US" sz="4300" b="1" dirty="0" err="1">
                <a:solidFill>
                  <a:srgbClr val="000000">
                    <a:lumMod val="75000"/>
                    <a:lumOff val="25000"/>
                  </a:srgbClr>
                </a:solidFill>
                <a:ea typeface="+mj-ea"/>
                <a:cs typeface="+mj-cs"/>
              </a:rPr>
              <a:t>leiðin</a:t>
            </a:r>
            <a:r>
              <a:rPr lang="en-US" sz="4300" b="1" dirty="0">
                <a:solidFill>
                  <a:srgbClr val="000000">
                    <a:lumMod val="75000"/>
                    <a:lumOff val="25000"/>
                  </a:srgbClr>
                </a:solidFill>
                <a:ea typeface="+mj-ea"/>
                <a:cs typeface="+mj-cs"/>
              </a:rPr>
              <a:t> </a:t>
            </a:r>
            <a:r>
              <a:rPr lang="en-US" sz="4300" b="1" dirty="0" err="1">
                <a:solidFill>
                  <a:srgbClr val="000000">
                    <a:lumMod val="75000"/>
                    <a:lumOff val="25000"/>
                  </a:srgbClr>
                </a:solidFill>
                <a:ea typeface="+mj-ea"/>
                <a:cs typeface="+mj-cs"/>
              </a:rPr>
              <a:t>úr</a:t>
            </a:r>
            <a:r>
              <a:rPr lang="en-US" sz="4300" b="1" dirty="0">
                <a:solidFill>
                  <a:srgbClr val="000000">
                    <a:lumMod val="75000"/>
                    <a:lumOff val="25000"/>
                  </a:srgbClr>
                </a:solidFill>
                <a:ea typeface="+mj-ea"/>
                <a:cs typeface="+mj-cs"/>
              </a:rPr>
              <a:t> </a:t>
            </a:r>
            <a:r>
              <a:rPr lang="en-US" sz="4300" b="1" dirty="0" err="1" smtClean="0">
                <a:solidFill>
                  <a:srgbClr val="000000">
                    <a:lumMod val="75000"/>
                    <a:lumOff val="25000"/>
                  </a:srgbClr>
                </a:solidFill>
                <a:ea typeface="+mj-ea"/>
                <a:cs typeface="+mj-cs"/>
              </a:rPr>
              <a:t>kreppunni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90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53460"/>
            <a:ext cx="7345362" cy="1039057"/>
          </a:xfrm>
          <a:ln>
            <a:solidFill>
              <a:srgbClr val="4B5A60"/>
            </a:solidFill>
          </a:ln>
        </p:spPr>
        <p:txBody>
          <a:bodyPr>
            <a:normAutofit/>
          </a:bodyPr>
          <a:lstStyle/>
          <a:p>
            <a:r>
              <a:rPr lang="en-US" sz="4000" b="1" dirty="0" err="1" smtClean="0"/>
              <a:t>Umfang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kreppunnar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227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88193"/>
            <a:ext cx="7345362" cy="1039057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Mesta </a:t>
            </a:r>
            <a:r>
              <a:rPr lang="en-US" sz="3600" b="1" dirty="0" err="1" smtClean="0"/>
              <a:t>kaupmáttarrýrnun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frá</a:t>
            </a:r>
            <a:r>
              <a:rPr lang="en-US" sz="3600" b="1" dirty="0" smtClean="0"/>
              <a:t> 1955</a:t>
            </a:r>
            <a:br>
              <a:rPr lang="en-US" sz="3600" b="1" dirty="0" smtClean="0"/>
            </a:br>
            <a:r>
              <a:rPr lang="en-US" sz="2000" b="1" dirty="0" smtClean="0"/>
              <a:t>- </a:t>
            </a:r>
            <a:r>
              <a:rPr lang="en-US" sz="2000" b="1" dirty="0" err="1" smtClean="0"/>
              <a:t>og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sennilega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alveg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frá</a:t>
            </a:r>
            <a:r>
              <a:rPr lang="en-US" sz="2000" b="1" dirty="0" smtClean="0"/>
              <a:t> 1945</a:t>
            </a:r>
            <a:endParaRPr lang="en-US" sz="2000" b="1" dirty="0"/>
          </a:p>
        </p:txBody>
      </p:sp>
      <p:graphicFrame>
        <p:nvGraphicFramePr>
          <p:cNvPr id="4" name="Chart 3" descr="Mesta kaupmáttarrýrnun frá 1955" title="Mesta kaupmáttarrýrnun frá 1955"/>
          <p:cNvGraphicFramePr/>
          <p:nvPr>
            <p:extLst>
              <p:ext uri="{D42A27DB-BD31-4B8C-83A1-F6EECF244321}">
                <p14:modId xmlns:p14="http://schemas.microsoft.com/office/powerpoint/2010/main" val="3929786003"/>
              </p:ext>
            </p:extLst>
          </p:nvPr>
        </p:nvGraphicFramePr>
        <p:xfrm>
          <a:off x="308982" y="1638214"/>
          <a:ext cx="8515869" cy="4751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7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88193"/>
            <a:ext cx="7345362" cy="103905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Umfang</a:t>
            </a:r>
            <a:r>
              <a:rPr lang="en-US" b="1" dirty="0" smtClean="0"/>
              <a:t> </a:t>
            </a:r>
            <a:r>
              <a:rPr lang="en-US" b="1" dirty="0" err="1" smtClean="0"/>
              <a:t>kjaraskerðingarinnar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200" b="1" dirty="0" err="1" smtClean="0"/>
              <a:t>Meðaltöl</a:t>
            </a:r>
            <a:r>
              <a:rPr lang="en-US" sz="2200" b="1" dirty="0" smtClean="0"/>
              <a:t> – </a:t>
            </a:r>
            <a:r>
              <a:rPr lang="en-US" sz="2200" b="1" dirty="0" err="1" smtClean="0"/>
              <a:t>Ólíkir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mælikvarðar</a:t>
            </a:r>
            <a:endParaRPr lang="en-US" b="1" dirty="0"/>
          </a:p>
        </p:txBody>
      </p:sp>
      <p:graphicFrame>
        <p:nvGraphicFramePr>
          <p:cNvPr id="4" name="Chart 3" descr="Umfang kjaraskerðingarinnar" title="Umfang kjaraskerðingarinnar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4082007"/>
              </p:ext>
            </p:extLst>
          </p:nvPr>
        </p:nvGraphicFramePr>
        <p:xfrm>
          <a:off x="271766" y="1652529"/>
          <a:ext cx="8526899" cy="4907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9766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388193"/>
            <a:ext cx="7345362" cy="103905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Kjaraskerðing</a:t>
            </a:r>
            <a:r>
              <a:rPr lang="en-US" b="1" dirty="0" smtClean="0"/>
              <a:t> </a:t>
            </a:r>
            <a:r>
              <a:rPr lang="en-US" b="1" dirty="0" err="1" smtClean="0"/>
              <a:t>ólíkra</a:t>
            </a:r>
            <a:r>
              <a:rPr lang="en-US" b="1" dirty="0" smtClean="0"/>
              <a:t> </a:t>
            </a:r>
            <a:r>
              <a:rPr lang="en-US" b="1" dirty="0" err="1" smtClean="0"/>
              <a:t>hópa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err="1" smtClean="0"/>
              <a:t>Lágtekjufólki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hlíft</a:t>
            </a:r>
            <a:endParaRPr lang="en-US" sz="3100" b="1" dirty="0"/>
          </a:p>
        </p:txBody>
      </p:sp>
      <p:graphicFrame>
        <p:nvGraphicFramePr>
          <p:cNvPr id="8" name="Chart 7" descr="Kjaraskerðing ólíkra hópa" title="Kjaraskerðing ólíkra hópa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058898"/>
              </p:ext>
            </p:extLst>
          </p:nvPr>
        </p:nvGraphicFramePr>
        <p:xfrm>
          <a:off x="273184" y="1672391"/>
          <a:ext cx="8577853" cy="494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9809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653460"/>
            <a:ext cx="7345362" cy="1039057"/>
          </a:xfrm>
          <a:ln>
            <a:solidFill>
              <a:srgbClr val="4B5A60"/>
            </a:solidFill>
          </a:ln>
        </p:spPr>
        <p:txBody>
          <a:bodyPr>
            <a:normAutofit/>
          </a:bodyPr>
          <a:lstStyle/>
          <a:p>
            <a:r>
              <a:rPr lang="en-US" sz="4000" b="1" dirty="0" err="1" smtClean="0"/>
              <a:t>Ólíkar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leiðir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Íslands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og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Írlands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95667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prism isContent="1"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2589</TotalTime>
  <Words>478</Words>
  <Application>Microsoft Office PowerPoint</Application>
  <PresentationFormat>On-screen Show (4:3)</PresentationFormat>
  <Paragraphs>93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Capital</vt:lpstr>
      <vt:lpstr>PowerPoint Presentation</vt:lpstr>
      <vt:lpstr>Hrunið á Íslandi</vt:lpstr>
      <vt:lpstr>Almennar niðurstöður</vt:lpstr>
      <vt:lpstr>Lægri tekjuhópum hlíft Jöfnun kjara Verndun atvinnu Velferðarkerfi beitt til varnar</vt:lpstr>
      <vt:lpstr>Umfang kreppunnar</vt:lpstr>
      <vt:lpstr>Mesta kaupmáttarrýrnun frá 1955 - og sennilega alveg frá 1945</vt:lpstr>
      <vt:lpstr>Umfang kjaraskerðingarinnar Meðaltöl – Ólíkir mælikvarðar</vt:lpstr>
      <vt:lpstr>Kjaraskerðing ólíkra hópa Lágtekjufólki hlíft</vt:lpstr>
      <vt:lpstr>Ólíkar leiðir Íslands og Írlands</vt:lpstr>
      <vt:lpstr>Hvernig byrðarnar dreifðust:  Ísland 2008-10 og Írland 2008-9</vt:lpstr>
      <vt:lpstr>Atvinnuleysi fór mest í um 9% en var í lok 2011 það sjöunda minnsta í Evrópu</vt:lpstr>
      <vt:lpstr>Gengisfall krónunnar &gt; Kaupmáttur rýrnaði &gt; Skuldir hækkuðu &gt; Atvinna dróst saman &gt;</vt:lpstr>
      <vt:lpstr>Samdráttur þjóðarframleiðslu 2008-2010</vt:lpstr>
      <vt:lpstr>Kjaraskerðing umfram samdrátt VLF – vegna gengisfallsins</vt:lpstr>
      <vt:lpstr>Botninum náð – upprisan hafin</vt:lpstr>
      <vt:lpstr>Botni náð – Upprisan hafin Hagvöxtur eftir fjórðungum</vt:lpstr>
      <vt:lpstr>Kjörin batna á ný Kaupmáttur launavísitölunnar  (12 mánaða breyting, feb. til feb.)</vt:lpstr>
      <vt:lpstr>Þyngri róður hjá öðrum  kreppuþjóðum (hagvöxtur)</vt:lpstr>
      <vt:lpstr>Atvinnuleysið:  Þyngra hjá öðrum kreppuþjóðum</vt:lpstr>
      <vt:lpstr>Einkaneysla eykst á Íslandi</vt:lpstr>
      <vt:lpstr>Hæsta atvinnustig í Evrópu í árslok 2011</vt:lpstr>
      <vt:lpstr>Umbreyting tekjuskiptingarinnar</vt:lpstr>
      <vt:lpstr>Mikil jöfnun tekjuskiptingar eftir hrun Ójöfnuður 2010 svipaður og 1998-9</vt:lpstr>
      <vt:lpstr>Skattbyrði lágtekjufólks minnkaði, en hækkaði hjá hátekjufólki, eftir hrun</vt:lpstr>
      <vt:lpstr>Skattbyrði miðtekju-fjölskyldna lækkaði</vt:lpstr>
      <vt:lpstr>Skattbyrði tekjuhópa 2007 og 2010 Skattbyrði lækkaði í hópum I til VI (hjá 60% fjölskyldna) Beinir skattar sem % heildartekna</vt:lpstr>
      <vt:lpstr>Hæstu tekjur hækkuðu langmest allra, í um 24 m.kr. á mánuði 2007</vt:lpstr>
      <vt:lpstr>Tekjuhlutdeild efsta 1% heimila  í USA og á Íslandi Heildartekjur fyrir skatt</vt:lpstr>
      <vt:lpstr>Ísland og USA: Hvernig byrðarnar dreifðust í kreppunni 2007-2010 Fimmtungarhópar (20% fjölskyldna í hverjum)</vt:lpstr>
      <vt:lpstr>Sérstaða: Lægri tekjuhópum hlíft Jöfnun kjara Verndun atvinnu Velferðarkerfi beitt til varnar  Írar, Bandaríkjamenn og Bretar juku ójöfnuð í kreppunni</vt:lpstr>
      <vt:lpstr>Takk fyrir!</vt:lpstr>
    </vt:vector>
  </TitlesOfParts>
  <Company>University of Iceland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Stefan Olafsson</dc:creator>
  <cp:lastModifiedBy>Sigurður Davíðsson</cp:lastModifiedBy>
  <cp:revision>101</cp:revision>
  <cp:lastPrinted>2012-04-26T09:43:04Z</cp:lastPrinted>
  <dcterms:created xsi:type="dcterms:W3CDTF">2012-04-25T21:31:47Z</dcterms:created>
  <dcterms:modified xsi:type="dcterms:W3CDTF">2012-04-30T09:23:23Z</dcterms:modified>
</cp:coreProperties>
</file>