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1\staff\torak\My%20Documents\greining-fyrirjafnrettisthin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1\staff\torak\My%20Documents\greining-fyrirjafnrettisthing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1\staff\torak\My%20Documents\greining-fyrirjafnrettisthing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1\staff\torak\My%20Documents\greining-fyrirjafnrettisthing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1\staff\torak\My%20Documents\greining-fyrirjafnrettisthing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1\staff\torak\My%20Documents\greining-fyrirjafnrettisth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Hlutfall</a:t>
            </a:r>
            <a:r>
              <a:rPr lang="en-US" dirty="0"/>
              <a:t> </a:t>
            </a:r>
            <a:r>
              <a:rPr lang="en-US" dirty="0" err="1"/>
              <a:t>karla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mjög</a:t>
            </a:r>
            <a:r>
              <a:rPr lang="en-US" dirty="0"/>
              <a:t> </a:t>
            </a:r>
            <a:r>
              <a:rPr lang="en-US" dirty="0" err="1"/>
              <a:t>eða</a:t>
            </a:r>
            <a:r>
              <a:rPr lang="en-US" dirty="0"/>
              <a:t> </a:t>
            </a:r>
            <a:r>
              <a:rPr lang="en-US" dirty="0" err="1"/>
              <a:t>frekar</a:t>
            </a:r>
            <a:r>
              <a:rPr lang="en-US" dirty="0"/>
              <a:t> </a:t>
            </a:r>
            <a:r>
              <a:rPr lang="en-US" dirty="0" err="1"/>
              <a:t>sammála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Sheet3!$B$21</c:f>
              <c:strCache>
                <c:ptCount val="1"/>
                <c:pt idx="0">
                  <c:v>Hlutverk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Pt>
            <c:idx val="4"/>
            <c:spPr>
              <a:solidFill>
                <a:schemeClr val="accent3">
                  <a:lumMod val="75000"/>
                </a:schemeClr>
              </a:solidFill>
            </c:spPr>
          </c:dPt>
          <c:cat>
            <c:strRef>
              <c:f>Sheet3!$C$20:$G$20</c:f>
              <c:strCache>
                <c:ptCount val="5"/>
                <c:pt idx="0">
                  <c:v>Norskir</c:v>
                </c:pt>
                <c:pt idx="1">
                  <c:v>Sænskir</c:v>
                </c:pt>
                <c:pt idx="2">
                  <c:v>Danskir</c:v>
                </c:pt>
                <c:pt idx="3">
                  <c:v>Finnskir</c:v>
                </c:pt>
                <c:pt idx="4">
                  <c:v>Íslenskir</c:v>
                </c:pt>
              </c:strCache>
            </c:strRef>
          </c:cat>
          <c:val>
            <c:numRef>
              <c:f>Sheet3!$C$21:$G$21</c:f>
              <c:numCache>
                <c:formatCode>0%</c:formatCode>
                <c:ptCount val="5"/>
                <c:pt idx="0">
                  <c:v>0.13</c:v>
                </c:pt>
                <c:pt idx="1">
                  <c:v>0.11</c:v>
                </c:pt>
                <c:pt idx="2">
                  <c:v>0.15</c:v>
                </c:pt>
                <c:pt idx="3">
                  <c:v>0.15</c:v>
                </c:pt>
                <c:pt idx="4">
                  <c:v>0.2</c:v>
                </c:pt>
              </c:numCache>
            </c:numRef>
          </c:val>
        </c:ser>
        <c:axId val="96759168"/>
        <c:axId val="97005952"/>
      </c:barChart>
      <c:catAx>
        <c:axId val="96759168"/>
        <c:scaling>
          <c:orientation val="minMax"/>
        </c:scaling>
        <c:axPos val="b"/>
        <c:tickLblPos val="nextTo"/>
        <c:crossAx val="97005952"/>
        <c:crosses val="autoZero"/>
        <c:auto val="1"/>
        <c:lblAlgn val="ctr"/>
        <c:lblOffset val="100"/>
      </c:catAx>
      <c:valAx>
        <c:axId val="97005952"/>
        <c:scaling>
          <c:orientation val="minMax"/>
        </c:scaling>
        <c:axPos val="l"/>
        <c:majorGridlines/>
        <c:numFmt formatCode="0%" sourceLinked="1"/>
        <c:tickLblPos val="nextTo"/>
        <c:crossAx val="967591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20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2400" b="1" i="0" baseline="0" dirty="0" err="1" smtClean="0"/>
              <a:t>Hlutfall</a:t>
            </a:r>
            <a:r>
              <a:rPr lang="en-US" sz="2400" b="1" i="0" baseline="0" dirty="0" smtClean="0"/>
              <a:t> </a:t>
            </a:r>
            <a:r>
              <a:rPr lang="en-US" sz="2400" b="1" i="0" baseline="0" dirty="0" err="1" smtClean="0"/>
              <a:t>karla</a:t>
            </a:r>
            <a:r>
              <a:rPr lang="en-US" sz="2400" b="1" i="0" baseline="0" dirty="0" smtClean="0"/>
              <a:t> </a:t>
            </a:r>
            <a:r>
              <a:rPr lang="en-US" sz="2400" b="1" i="0" baseline="0" dirty="0" err="1" smtClean="0"/>
              <a:t>sem</a:t>
            </a:r>
            <a:r>
              <a:rPr lang="en-US" sz="2400" b="1" i="0" baseline="0" dirty="0" smtClean="0"/>
              <a:t> </a:t>
            </a:r>
            <a:r>
              <a:rPr lang="en-US" sz="2400" b="1" i="0" baseline="0" dirty="0" err="1" smtClean="0"/>
              <a:t>er</a:t>
            </a:r>
            <a:r>
              <a:rPr lang="en-US" sz="2400" b="1" i="0" baseline="0" dirty="0" smtClean="0"/>
              <a:t> </a:t>
            </a:r>
            <a:r>
              <a:rPr lang="en-US" sz="2400" b="1" i="0" baseline="0" dirty="0" err="1" smtClean="0"/>
              <a:t>mjög</a:t>
            </a:r>
            <a:r>
              <a:rPr lang="en-US" sz="2400" b="1" i="0" baseline="0" dirty="0" smtClean="0"/>
              <a:t> </a:t>
            </a:r>
            <a:r>
              <a:rPr lang="en-US" sz="2400" b="1" i="0" baseline="0" dirty="0" err="1" smtClean="0"/>
              <a:t>eða</a:t>
            </a:r>
            <a:r>
              <a:rPr lang="en-US" sz="2400" b="1" i="0" baseline="0" dirty="0" smtClean="0"/>
              <a:t> </a:t>
            </a:r>
            <a:r>
              <a:rPr lang="en-US" sz="2400" b="1" i="0" baseline="0" dirty="0" err="1" smtClean="0"/>
              <a:t>frekar</a:t>
            </a:r>
            <a:r>
              <a:rPr lang="en-US" sz="2400" b="1" i="0" baseline="0" dirty="0" smtClean="0"/>
              <a:t> </a:t>
            </a:r>
            <a:r>
              <a:rPr lang="en-US" sz="2400" b="1" i="0" baseline="0" dirty="0" err="1" smtClean="0"/>
              <a:t>sammála</a:t>
            </a:r>
            <a:endParaRPr lang="en-US" sz="2400" b="1" i="0" baseline="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Sheet3!$B$15</c:f>
              <c:strCache>
                <c:ptCount val="1"/>
                <c:pt idx="0">
                  <c:v>Fjölskyldulífið...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Pt>
            <c:idx val="4"/>
            <c:spPr>
              <a:solidFill>
                <a:schemeClr val="accent3">
                  <a:lumMod val="75000"/>
                </a:schemeClr>
              </a:solidFill>
            </c:spPr>
          </c:dPt>
          <c:cat>
            <c:strRef>
              <c:f>Sheet3!$C$14:$G$14</c:f>
              <c:strCache>
                <c:ptCount val="5"/>
                <c:pt idx="0">
                  <c:v>Norskir</c:v>
                </c:pt>
                <c:pt idx="1">
                  <c:v>Sænskir</c:v>
                </c:pt>
                <c:pt idx="2">
                  <c:v>Danskir</c:v>
                </c:pt>
                <c:pt idx="3">
                  <c:v>Finnskir</c:v>
                </c:pt>
                <c:pt idx="4">
                  <c:v>Íslenskir</c:v>
                </c:pt>
              </c:strCache>
            </c:strRef>
          </c:cat>
          <c:val>
            <c:numRef>
              <c:f>Sheet3!$C$15:$G$15</c:f>
              <c:numCache>
                <c:formatCode>0%</c:formatCode>
                <c:ptCount val="5"/>
                <c:pt idx="0">
                  <c:v>0.27</c:v>
                </c:pt>
                <c:pt idx="1">
                  <c:v>0.27</c:v>
                </c:pt>
                <c:pt idx="2">
                  <c:v>0.3</c:v>
                </c:pt>
                <c:pt idx="3">
                  <c:v>0.23</c:v>
                </c:pt>
                <c:pt idx="4">
                  <c:v>0.39</c:v>
                </c:pt>
              </c:numCache>
            </c:numRef>
          </c:val>
        </c:ser>
        <c:axId val="95898240"/>
        <c:axId val="96511872"/>
      </c:barChart>
      <c:catAx>
        <c:axId val="9589824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96511872"/>
        <c:crosses val="autoZero"/>
        <c:auto val="1"/>
        <c:lblAlgn val="ctr"/>
        <c:lblOffset val="100"/>
      </c:catAx>
      <c:valAx>
        <c:axId val="9651187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958982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2400" b="1" i="0" baseline="0" dirty="0" err="1" smtClean="0"/>
              <a:t>Hlutfall</a:t>
            </a:r>
            <a:r>
              <a:rPr lang="en-US" sz="2400" b="1" i="0" baseline="0" dirty="0" smtClean="0"/>
              <a:t> </a:t>
            </a:r>
            <a:r>
              <a:rPr lang="en-US" sz="2400" b="1" i="0" baseline="0" dirty="0" err="1" smtClean="0"/>
              <a:t>karla</a:t>
            </a:r>
            <a:r>
              <a:rPr lang="en-US" sz="2400" b="1" i="0" baseline="0" dirty="0" smtClean="0"/>
              <a:t> </a:t>
            </a:r>
            <a:r>
              <a:rPr lang="en-US" sz="2400" b="1" i="0" baseline="0" dirty="0" err="1" smtClean="0"/>
              <a:t>sem</a:t>
            </a:r>
            <a:r>
              <a:rPr lang="en-US" sz="2400" b="1" i="0" baseline="0" dirty="0" smtClean="0"/>
              <a:t> </a:t>
            </a:r>
            <a:r>
              <a:rPr lang="en-US" sz="2400" b="1" i="0" baseline="0" dirty="0" err="1" smtClean="0"/>
              <a:t>er</a:t>
            </a:r>
            <a:r>
              <a:rPr lang="en-US" sz="2400" b="1" i="0" baseline="0" dirty="0" smtClean="0"/>
              <a:t> </a:t>
            </a:r>
            <a:r>
              <a:rPr lang="en-US" sz="2400" b="1" i="0" baseline="0" dirty="0" err="1" smtClean="0"/>
              <a:t>mjög</a:t>
            </a:r>
            <a:r>
              <a:rPr lang="en-US" sz="2400" b="1" i="0" baseline="0" dirty="0" smtClean="0"/>
              <a:t> </a:t>
            </a:r>
            <a:r>
              <a:rPr lang="en-US" sz="2400" b="1" i="0" baseline="0" dirty="0" err="1" smtClean="0"/>
              <a:t>eða</a:t>
            </a:r>
            <a:r>
              <a:rPr lang="en-US" sz="2400" b="1" i="0" baseline="0" dirty="0" smtClean="0"/>
              <a:t> </a:t>
            </a:r>
            <a:r>
              <a:rPr lang="en-US" sz="2400" b="1" i="0" baseline="0" dirty="0" err="1" smtClean="0"/>
              <a:t>frekar</a:t>
            </a:r>
            <a:r>
              <a:rPr lang="en-US" sz="2400" b="1" i="0" baseline="0" dirty="0" smtClean="0"/>
              <a:t> </a:t>
            </a:r>
            <a:r>
              <a:rPr lang="en-US" sz="2400" b="1" i="0" baseline="0" dirty="0" err="1" smtClean="0"/>
              <a:t>sammála</a:t>
            </a:r>
            <a:endParaRPr lang="en-US" sz="2400" b="1" i="0" baseline="0" dirty="0"/>
          </a:p>
        </c:rich>
      </c:tx>
      <c:layout>
        <c:manualLayout>
          <c:xMode val="edge"/>
          <c:yMode val="edge"/>
          <c:x val="0.13860045703324955"/>
          <c:y val="2.7335097649463218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Sheet3!$B$17</c:f>
              <c:strCache>
                <c:ptCount val="1"/>
                <c:pt idx="0">
                  <c:v>Launuð störf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Pt>
            <c:idx val="4"/>
            <c:spPr>
              <a:solidFill>
                <a:schemeClr val="accent3">
                  <a:lumMod val="75000"/>
                </a:schemeClr>
              </a:solidFill>
            </c:spPr>
          </c:dPt>
          <c:cat>
            <c:strRef>
              <c:f>Sheet3!$C$16:$G$16</c:f>
              <c:strCache>
                <c:ptCount val="5"/>
                <c:pt idx="0">
                  <c:v>Norskir</c:v>
                </c:pt>
                <c:pt idx="1">
                  <c:v>Sænskir</c:v>
                </c:pt>
                <c:pt idx="2">
                  <c:v>Danskir</c:v>
                </c:pt>
                <c:pt idx="3">
                  <c:v>Finnskir</c:v>
                </c:pt>
                <c:pt idx="4">
                  <c:v>Íslenskir</c:v>
                </c:pt>
              </c:strCache>
            </c:strRef>
          </c:cat>
          <c:val>
            <c:numRef>
              <c:f>Sheet3!$C$17:$G$17</c:f>
              <c:numCache>
                <c:formatCode>0%</c:formatCode>
                <c:ptCount val="5"/>
                <c:pt idx="0">
                  <c:v>0.22</c:v>
                </c:pt>
                <c:pt idx="1">
                  <c:v>0.28999999999999998</c:v>
                </c:pt>
                <c:pt idx="2">
                  <c:v>0.28999999999999998</c:v>
                </c:pt>
                <c:pt idx="3">
                  <c:v>0.55000000000000004</c:v>
                </c:pt>
                <c:pt idx="4">
                  <c:v>0.63</c:v>
                </c:pt>
              </c:numCache>
            </c:numRef>
          </c:val>
        </c:ser>
        <c:axId val="85583744"/>
        <c:axId val="93872512"/>
      </c:barChart>
      <c:catAx>
        <c:axId val="8558374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93872512"/>
        <c:crosses val="autoZero"/>
        <c:auto val="1"/>
        <c:lblAlgn val="ctr"/>
        <c:lblOffset val="100"/>
      </c:catAx>
      <c:valAx>
        <c:axId val="9387251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8558374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400"/>
            </a:pPr>
            <a:r>
              <a:rPr lang="en-US" sz="2400" b="1" i="0" baseline="0" dirty="0" err="1" smtClean="0"/>
              <a:t>Hlutfall</a:t>
            </a:r>
            <a:r>
              <a:rPr lang="en-US" sz="2400" b="1" i="0" baseline="0" dirty="0" smtClean="0"/>
              <a:t> </a:t>
            </a:r>
            <a:r>
              <a:rPr lang="en-US" sz="2400" b="1" i="0" baseline="0" dirty="0" err="1" smtClean="0"/>
              <a:t>karla</a:t>
            </a:r>
            <a:r>
              <a:rPr lang="en-US" sz="2400" b="1" i="0" baseline="0" dirty="0" smtClean="0"/>
              <a:t> </a:t>
            </a:r>
            <a:r>
              <a:rPr lang="en-US" sz="2400" b="1" i="0" baseline="0" dirty="0" err="1" smtClean="0"/>
              <a:t>sem</a:t>
            </a:r>
            <a:r>
              <a:rPr lang="en-US" sz="2400" b="1" i="0" baseline="0" dirty="0" smtClean="0"/>
              <a:t> </a:t>
            </a:r>
            <a:r>
              <a:rPr lang="en-US" sz="2400" b="1" i="0" baseline="0" dirty="0" err="1" smtClean="0"/>
              <a:t>er</a:t>
            </a:r>
            <a:r>
              <a:rPr lang="en-US" sz="2400" b="1" i="0" baseline="0" dirty="0" smtClean="0"/>
              <a:t> </a:t>
            </a:r>
            <a:r>
              <a:rPr lang="en-US" sz="2400" b="1" i="0" baseline="0" dirty="0" err="1" smtClean="0"/>
              <a:t>mjög</a:t>
            </a:r>
            <a:r>
              <a:rPr lang="en-US" sz="2400" b="1" i="0" baseline="0" dirty="0" smtClean="0"/>
              <a:t> </a:t>
            </a:r>
            <a:r>
              <a:rPr lang="en-US" sz="2400" b="1" i="0" baseline="0" dirty="0" err="1" smtClean="0"/>
              <a:t>eða</a:t>
            </a:r>
            <a:r>
              <a:rPr lang="en-US" sz="2400" b="1" i="0" baseline="0" dirty="0" smtClean="0"/>
              <a:t> </a:t>
            </a:r>
            <a:r>
              <a:rPr lang="en-US" sz="2400" b="1" i="0" baseline="0" dirty="0" err="1" smtClean="0"/>
              <a:t>frekar</a:t>
            </a:r>
            <a:r>
              <a:rPr lang="en-US" sz="2400" b="1" i="0" baseline="0" dirty="0" smtClean="0"/>
              <a:t> </a:t>
            </a:r>
            <a:r>
              <a:rPr lang="en-US" sz="2400" b="1" i="0" baseline="0" dirty="0" err="1" smtClean="0"/>
              <a:t>ósammála</a:t>
            </a:r>
            <a:endParaRPr lang="en-US" sz="2400" b="1" i="0" baseline="0" dirty="0"/>
          </a:p>
        </c:rich>
      </c:tx>
      <c:layout>
        <c:manualLayout>
          <c:xMode val="edge"/>
          <c:yMode val="edge"/>
          <c:x val="0.14281641878098572"/>
          <c:y val="2.2448261287155904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Sheet3!$A$28</c:f>
              <c:strCache>
                <c:ptCount val="1"/>
                <c:pt idx="0">
                  <c:v>Sjálfstæði kvenna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Pt>
            <c:idx val="4"/>
            <c:spPr>
              <a:solidFill>
                <a:schemeClr val="accent3">
                  <a:lumMod val="75000"/>
                </a:schemeClr>
              </a:solidFill>
            </c:spPr>
          </c:dPt>
          <c:cat>
            <c:strRef>
              <c:f>Sheet3!$B$27:$F$27</c:f>
              <c:strCache>
                <c:ptCount val="5"/>
                <c:pt idx="0">
                  <c:v>Norskir</c:v>
                </c:pt>
                <c:pt idx="1">
                  <c:v>Sænskir</c:v>
                </c:pt>
                <c:pt idx="2">
                  <c:v>Danskir</c:v>
                </c:pt>
                <c:pt idx="3">
                  <c:v>Finnskir</c:v>
                </c:pt>
                <c:pt idx="4">
                  <c:v>Íslenskir</c:v>
                </c:pt>
              </c:strCache>
            </c:strRef>
          </c:cat>
          <c:val>
            <c:numRef>
              <c:f>Sheet3!$B$28:$F$28</c:f>
              <c:numCache>
                <c:formatCode>0%</c:formatCode>
                <c:ptCount val="5"/>
                <c:pt idx="0">
                  <c:v>0.32</c:v>
                </c:pt>
                <c:pt idx="1">
                  <c:v>0.13</c:v>
                </c:pt>
                <c:pt idx="2">
                  <c:v>0.12</c:v>
                </c:pt>
                <c:pt idx="3">
                  <c:v>0.32</c:v>
                </c:pt>
                <c:pt idx="4">
                  <c:v>0.44</c:v>
                </c:pt>
              </c:numCache>
            </c:numRef>
          </c:val>
        </c:ser>
        <c:axId val="109012480"/>
        <c:axId val="101606528"/>
      </c:barChart>
      <c:catAx>
        <c:axId val="10901248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1606528"/>
        <c:crosses val="autoZero"/>
        <c:auto val="1"/>
        <c:lblAlgn val="ctr"/>
        <c:lblOffset val="100"/>
      </c:catAx>
      <c:valAx>
        <c:axId val="10160652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90124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0049504228638087"/>
          <c:y val="5.6702849758161963E-2"/>
          <c:w val="0.81084827938174397"/>
          <c:h val="0.66325266026257834"/>
        </c:manualLayout>
      </c:layout>
      <c:barChart>
        <c:barDir val="col"/>
        <c:grouping val="clustered"/>
        <c:ser>
          <c:idx val="0"/>
          <c:order val="0"/>
          <c:tx>
            <c:strRef>
              <c:f>Sheet1!$K$19</c:f>
              <c:strCache>
                <c:ptCount val="1"/>
                <c:pt idx="0">
                  <c:v>Karlar</c:v>
                </c:pt>
              </c:strCache>
            </c:strRef>
          </c:tx>
          <c:cat>
            <c:strRef>
              <c:f>Sheet1!$J$20:$J$22</c:f>
              <c:strCache>
                <c:ptCount val="3"/>
                <c:pt idx="0">
                  <c:v>Fjölskyldulífið líður fyrir vinnu kvenna</c:v>
                </c:pt>
                <c:pt idx="1">
                  <c:v>Allar konur vilja heimili og börn</c:v>
                </c:pt>
                <c:pt idx="2">
                  <c:v>Hlutverk karla er að afla tekna og kvenna að sjá um heimilið</c:v>
                </c:pt>
              </c:strCache>
            </c:strRef>
          </c:cat>
          <c:val>
            <c:numRef>
              <c:f>Sheet1!$K$20:$K$22</c:f>
              <c:numCache>
                <c:formatCode>0%</c:formatCode>
                <c:ptCount val="3"/>
                <c:pt idx="0">
                  <c:v>0.39</c:v>
                </c:pt>
                <c:pt idx="1">
                  <c:v>0.63</c:v>
                </c:pt>
                <c:pt idx="2">
                  <c:v>0.2</c:v>
                </c:pt>
              </c:numCache>
            </c:numRef>
          </c:val>
        </c:ser>
        <c:ser>
          <c:idx val="1"/>
          <c:order val="1"/>
          <c:tx>
            <c:strRef>
              <c:f>Sheet1!$L$19</c:f>
              <c:strCache>
                <c:ptCount val="1"/>
                <c:pt idx="0">
                  <c:v>Konur</c:v>
                </c:pt>
              </c:strCache>
            </c:strRef>
          </c:tx>
          <c:cat>
            <c:strRef>
              <c:f>Sheet1!$J$20:$J$22</c:f>
              <c:strCache>
                <c:ptCount val="3"/>
                <c:pt idx="0">
                  <c:v>Fjölskyldulífið líður fyrir vinnu kvenna</c:v>
                </c:pt>
                <c:pt idx="1">
                  <c:v>Allar konur vilja heimili og börn</c:v>
                </c:pt>
                <c:pt idx="2">
                  <c:v>Hlutverk karla er að afla tekna og kvenna að sjá um heimilið</c:v>
                </c:pt>
              </c:strCache>
            </c:strRef>
          </c:cat>
          <c:val>
            <c:numRef>
              <c:f>Sheet1!$L$20:$L$22</c:f>
              <c:numCache>
                <c:formatCode>0%</c:formatCode>
                <c:ptCount val="3"/>
                <c:pt idx="0">
                  <c:v>0.41</c:v>
                </c:pt>
                <c:pt idx="1">
                  <c:v>0.68</c:v>
                </c:pt>
                <c:pt idx="2">
                  <c:v>0.18</c:v>
                </c:pt>
              </c:numCache>
            </c:numRef>
          </c:val>
        </c:ser>
        <c:axId val="106259200"/>
        <c:axId val="106261888"/>
      </c:barChart>
      <c:catAx>
        <c:axId val="10625920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6261888"/>
        <c:crosses val="autoZero"/>
        <c:auto val="1"/>
        <c:lblAlgn val="ctr"/>
        <c:lblOffset val="100"/>
      </c:catAx>
      <c:valAx>
        <c:axId val="10626188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6259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187736949547957"/>
          <c:y val="5.8973526738950399E-2"/>
          <c:w val="0.11190564995165078"/>
          <c:h val="0.1541285001504403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3200"/>
            </a:pPr>
            <a:r>
              <a:rPr lang="en-US" sz="3200"/>
              <a:t>Svör íslenskra karla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Sheet1!$M$15</c:f>
              <c:strCache>
                <c:ptCount val="1"/>
                <c:pt idx="0">
                  <c:v>Hlutfall</c:v>
                </c:pt>
              </c:strCache>
            </c:strRef>
          </c:tx>
          <c:cat>
            <c:strRef>
              <c:f>Sheet1!$K$16:$L$18</c:f>
              <c:strCache>
                <c:ptCount val="3"/>
                <c:pt idx="0">
                  <c:v>Ég geri miklu eða nokkuð meira en minn skerf </c:v>
                </c:pt>
                <c:pt idx="1">
                  <c:v>Ég geri um það bil minn skerf</c:v>
                </c:pt>
                <c:pt idx="2">
                  <c:v>Ég geri nokkuð eða miklu minna en minn skerf</c:v>
                </c:pt>
              </c:strCache>
            </c:strRef>
          </c:cat>
          <c:val>
            <c:numRef>
              <c:f>Sheet1!$M$16:$M$18</c:f>
              <c:numCache>
                <c:formatCode>0%</c:formatCode>
                <c:ptCount val="3"/>
                <c:pt idx="0">
                  <c:v>0.05</c:v>
                </c:pt>
                <c:pt idx="1">
                  <c:v>0.45</c:v>
                </c:pt>
                <c:pt idx="2">
                  <c:v>0.5</c:v>
                </c:pt>
              </c:numCache>
            </c:numRef>
          </c:val>
        </c:ser>
        <c:axId val="101939072"/>
        <c:axId val="102023168"/>
      </c:barChart>
      <c:catAx>
        <c:axId val="10193907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2023168"/>
        <c:crosses val="autoZero"/>
        <c:auto val="1"/>
        <c:lblAlgn val="ctr"/>
        <c:lblOffset val="100"/>
      </c:catAx>
      <c:valAx>
        <c:axId val="10202316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1939072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95F3-3C98-4B30-A74C-DB1925C60EAA}" type="datetimeFigureOut">
              <a:rPr lang="en-US" smtClean="0"/>
              <a:pPr/>
              <a:t>1/14/2009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12E7-6723-4B59-8A8D-04278BD43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95F3-3C98-4B30-A74C-DB1925C60EAA}" type="datetimeFigureOut">
              <a:rPr lang="en-US" smtClean="0"/>
              <a:pPr/>
              <a:t>1/14/2009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12E7-6723-4B59-8A8D-04278BD43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95F3-3C98-4B30-A74C-DB1925C60EAA}" type="datetimeFigureOut">
              <a:rPr lang="en-US" smtClean="0"/>
              <a:pPr/>
              <a:t>1/14/2009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12E7-6723-4B59-8A8D-04278BD43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95F3-3C98-4B30-A74C-DB1925C60EAA}" type="datetimeFigureOut">
              <a:rPr lang="en-US" smtClean="0"/>
              <a:pPr/>
              <a:t>1/14/2009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12E7-6723-4B59-8A8D-04278BD43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95F3-3C98-4B30-A74C-DB1925C60EAA}" type="datetimeFigureOut">
              <a:rPr lang="en-US" smtClean="0"/>
              <a:pPr/>
              <a:t>1/14/2009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12E7-6723-4B59-8A8D-04278BD43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95F3-3C98-4B30-A74C-DB1925C60EAA}" type="datetimeFigureOut">
              <a:rPr lang="en-US" smtClean="0"/>
              <a:pPr/>
              <a:t>1/14/2009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12E7-6723-4B59-8A8D-04278BD43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95F3-3C98-4B30-A74C-DB1925C60EAA}" type="datetimeFigureOut">
              <a:rPr lang="en-US" smtClean="0"/>
              <a:pPr/>
              <a:t>1/14/2009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12E7-6723-4B59-8A8D-04278BD43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95F3-3C98-4B30-A74C-DB1925C60EAA}" type="datetimeFigureOut">
              <a:rPr lang="en-US" smtClean="0"/>
              <a:pPr/>
              <a:t>1/14/2009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12E7-6723-4B59-8A8D-04278BD43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95F3-3C98-4B30-A74C-DB1925C60EAA}" type="datetimeFigureOut">
              <a:rPr lang="en-US" smtClean="0"/>
              <a:pPr/>
              <a:t>1/14/2009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12E7-6723-4B59-8A8D-04278BD43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95F3-3C98-4B30-A74C-DB1925C60EAA}" type="datetimeFigureOut">
              <a:rPr lang="en-US" smtClean="0"/>
              <a:pPr/>
              <a:t>1/14/2009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12E7-6723-4B59-8A8D-04278BD43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95F3-3C98-4B30-A74C-DB1925C60EAA}" type="datetimeFigureOut">
              <a:rPr lang="en-US" smtClean="0"/>
              <a:pPr/>
              <a:t>1/14/2009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12E7-6723-4B59-8A8D-04278BD43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95F3-3C98-4B30-A74C-DB1925C60EAA}" type="datetimeFigureOut">
              <a:rPr lang="en-US" smtClean="0"/>
              <a:pPr/>
              <a:t>1/14/2009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912E7-6723-4B59-8A8D-04278BD43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Hinn íslenski húsbóndi: vinnusamur og gamaldags?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Þóra Kristín Þórsdóttir</a:t>
            </a:r>
          </a:p>
          <a:p>
            <a:r>
              <a:rPr lang="is-IS" dirty="0" smtClean="0"/>
              <a:t>Jafnréttisþing</a:t>
            </a:r>
          </a:p>
          <a:p>
            <a:r>
              <a:rPr lang="is-IS" dirty="0" smtClean="0"/>
              <a:t>16. janúar 2009</a:t>
            </a:r>
          </a:p>
          <a:p>
            <a:endParaRPr lang="en-US" dirty="0"/>
          </a:p>
        </p:txBody>
      </p:sp>
      <p:pic>
        <p:nvPicPr>
          <p:cNvPr id="5" name="Picture 4" descr="HAlogo_office_isl_pos_b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5715016"/>
            <a:ext cx="2143140" cy="535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/>
              <a:t>Hvað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af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eftirfarandi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lýsir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því</a:t>
            </a:r>
            <a:r>
              <a:rPr lang="en-US" sz="3600" b="1" dirty="0" smtClean="0"/>
              <a:t> best </a:t>
            </a:r>
            <a:r>
              <a:rPr lang="en-US" sz="3600" b="1" dirty="0" err="1" smtClean="0"/>
              <a:t>hvernig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þú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og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maki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þinn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skiptið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heimilisstörfunum</a:t>
            </a:r>
            <a:r>
              <a:rPr lang="en-US" sz="3600" b="1" dirty="0" smtClean="0"/>
              <a:t>?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401080" cy="468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Niðurstöður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s-IS" dirty="0" smtClean="0"/>
              <a:t>Íslendingar hafa hefðbundnari viðhorf til kynhlutverkanna en aðrir Norðurlandabúar</a:t>
            </a:r>
          </a:p>
          <a:p>
            <a:pPr algn="just"/>
            <a:r>
              <a:rPr lang="is-IS" dirty="0" smtClean="0"/>
              <a:t>Þrátt fyrir þau viðhorf, og lengri vinnuviku, gera íslenskir karlar eilítið meira af heimilisstörfum en kynbræður þeirra í Skandinavíu – og vildu helst gera meira.</a:t>
            </a:r>
          </a:p>
          <a:p>
            <a:pPr algn="just"/>
            <a:r>
              <a:rPr lang="is-IS" dirty="0" smtClean="0"/>
              <a:t>Í samanburði við aðra norræna karla virðist hinn íslenski fjölskyldufaðir því vera jafnréttissinnaðri í verki en í hugsun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Gögn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s-IS" dirty="0" smtClean="0"/>
              <a:t>Gögn um Norðurlöndin:</a:t>
            </a:r>
          </a:p>
          <a:p>
            <a:pPr lvl="1" algn="just"/>
            <a:r>
              <a:rPr lang="is-IS" dirty="0" smtClean="0"/>
              <a:t> </a:t>
            </a:r>
            <a:r>
              <a:rPr lang="is-IS" dirty="0" err="1" smtClean="0"/>
              <a:t>International</a:t>
            </a:r>
            <a:r>
              <a:rPr lang="is-IS" dirty="0" smtClean="0"/>
              <a:t> </a:t>
            </a:r>
            <a:r>
              <a:rPr lang="is-IS" dirty="0" err="1" smtClean="0"/>
              <a:t>Social</a:t>
            </a:r>
            <a:r>
              <a:rPr lang="is-IS" dirty="0" smtClean="0"/>
              <a:t> </a:t>
            </a:r>
            <a:r>
              <a:rPr lang="is-IS" dirty="0" err="1" smtClean="0"/>
              <a:t>Survey</a:t>
            </a:r>
            <a:r>
              <a:rPr lang="is-IS" dirty="0" smtClean="0"/>
              <a:t> 2002</a:t>
            </a:r>
          </a:p>
          <a:p>
            <a:pPr algn="just"/>
            <a:r>
              <a:rPr lang="is-IS" dirty="0" smtClean="0"/>
              <a:t>Gögn um Ísland: 	</a:t>
            </a:r>
          </a:p>
          <a:p>
            <a:pPr lvl="1" algn="just"/>
            <a:r>
              <a:rPr lang="is-IS" dirty="0" smtClean="0"/>
              <a:t>Endurtekning á </a:t>
            </a:r>
            <a:r>
              <a:rPr lang="is-IS" dirty="0" err="1" smtClean="0"/>
              <a:t>International</a:t>
            </a:r>
            <a:r>
              <a:rPr lang="is-IS" dirty="0" smtClean="0"/>
              <a:t> </a:t>
            </a:r>
            <a:r>
              <a:rPr lang="is-IS" dirty="0" err="1" smtClean="0"/>
              <a:t>Social</a:t>
            </a:r>
            <a:r>
              <a:rPr lang="is-IS" dirty="0" smtClean="0"/>
              <a:t> </a:t>
            </a:r>
            <a:r>
              <a:rPr lang="is-IS" dirty="0" err="1" smtClean="0"/>
              <a:t>Survey</a:t>
            </a:r>
            <a:r>
              <a:rPr lang="is-IS" dirty="0" smtClean="0"/>
              <a:t> gerð 2005 í umsjón Stefáns Ólafssonar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Vinnuvika norrænna karlmanna – klukkustundir (miðgildi)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42910" y="1928802"/>
          <a:ext cx="7758138" cy="40433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86046"/>
                <a:gridCol w="2586046"/>
                <a:gridCol w="2586046"/>
              </a:tblGrid>
              <a:tr h="673896"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rgbClr val="60497B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/>
                        <a:t>Vinnuvikan</a:t>
                      </a:r>
                      <a:endParaRPr lang="en-US" sz="3200" b="1" i="0" u="none" strike="noStrike" dirty="0">
                        <a:solidFill>
                          <a:srgbClr val="60497B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/>
                        <a:t>Heimilisstörf</a:t>
                      </a:r>
                      <a:endParaRPr lang="en-US" sz="3200" b="1" i="0" u="none" strike="noStrike" dirty="0">
                        <a:solidFill>
                          <a:srgbClr val="60497B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673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/>
                        <a:t>Íslenskir</a:t>
                      </a:r>
                      <a:endParaRPr lang="en-US" sz="3200" b="0" i="0" u="none" strike="noStrike" dirty="0">
                        <a:solidFill>
                          <a:srgbClr val="60497B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/>
                        <a:t>50</a:t>
                      </a:r>
                      <a:endParaRPr lang="en-US" sz="3200" b="0" i="0" u="none" strike="noStrike" dirty="0">
                        <a:solidFill>
                          <a:srgbClr val="60497B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/>
                        <a:t>7</a:t>
                      </a:r>
                      <a:endParaRPr lang="en-US" sz="3200" b="0" i="0" u="none" strike="noStrike" dirty="0">
                        <a:solidFill>
                          <a:srgbClr val="60497B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673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/>
                        <a:t>Norskir</a:t>
                      </a:r>
                      <a:endParaRPr lang="en-US" sz="3200" b="0" i="0" u="none" strike="noStrike" dirty="0">
                        <a:solidFill>
                          <a:srgbClr val="60497B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/>
                        <a:t>40</a:t>
                      </a:r>
                      <a:endParaRPr lang="en-US" sz="3200" b="0" i="0" u="none" strike="noStrike" dirty="0">
                        <a:solidFill>
                          <a:srgbClr val="60497B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/>
                        <a:t>4</a:t>
                      </a:r>
                      <a:endParaRPr lang="en-US" sz="3200" b="0" i="0" u="none" strike="noStrike" dirty="0">
                        <a:solidFill>
                          <a:srgbClr val="60497B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673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/>
                        <a:t>Sænskir</a:t>
                      </a:r>
                      <a:endParaRPr lang="en-US" sz="3200" b="0" i="0" u="none" strike="noStrike">
                        <a:solidFill>
                          <a:srgbClr val="60497B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/>
                        <a:t>40</a:t>
                      </a:r>
                      <a:endParaRPr lang="en-US" sz="3200" b="0" i="0" u="none" strike="noStrike" dirty="0">
                        <a:solidFill>
                          <a:srgbClr val="60497B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/>
                        <a:t>6</a:t>
                      </a:r>
                      <a:endParaRPr lang="en-US" sz="3200" b="0" i="0" u="none" strike="noStrike" dirty="0">
                        <a:solidFill>
                          <a:srgbClr val="60497B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673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/>
                        <a:t>Danskir</a:t>
                      </a:r>
                      <a:endParaRPr lang="en-US" sz="3200" b="0" i="0" u="none" strike="noStrike">
                        <a:solidFill>
                          <a:srgbClr val="60497B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/>
                        <a:t>40</a:t>
                      </a:r>
                      <a:endParaRPr lang="en-US" sz="3200" b="0" i="0" u="none" strike="noStrike">
                        <a:solidFill>
                          <a:srgbClr val="60497B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/>
                        <a:t>6</a:t>
                      </a:r>
                      <a:endParaRPr lang="en-US" sz="3200" b="0" i="0" u="none" strike="noStrike" dirty="0">
                        <a:solidFill>
                          <a:srgbClr val="60497B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673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/>
                        <a:t>Finnskir</a:t>
                      </a:r>
                      <a:endParaRPr lang="en-US" sz="3200" b="0" i="0" u="none" strike="noStrike">
                        <a:solidFill>
                          <a:srgbClr val="60497B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/>
                        <a:t>40</a:t>
                      </a:r>
                      <a:endParaRPr lang="en-US" sz="3200" b="0" i="0" u="none" strike="noStrike">
                        <a:solidFill>
                          <a:srgbClr val="60497B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/>
                        <a:t>5</a:t>
                      </a:r>
                      <a:endParaRPr lang="en-US" sz="3200" b="0" i="0" u="none" strike="noStrike" dirty="0">
                        <a:solidFill>
                          <a:srgbClr val="60497B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Hvað gera íslenskir karlar á heimilinu?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2960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s-IS" sz="2800" dirty="0" smtClean="0"/>
                        <a:t>Hver gerir eftirfarandi á heimilinu?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800" dirty="0" smtClean="0"/>
                        <a:t>Hlutfall karla sem svarar </a:t>
                      </a:r>
                    </a:p>
                    <a:p>
                      <a:pPr algn="ctr"/>
                      <a:r>
                        <a:rPr lang="is-IS" sz="2800" dirty="0" smtClean="0"/>
                        <a:t>“alltaf eða oftast ég”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s-IS" sz="2800" dirty="0" smtClean="0"/>
                        <a:t>Sér</a:t>
                      </a:r>
                      <a:r>
                        <a:rPr lang="is-IS" sz="2800" baseline="0" dirty="0" smtClean="0"/>
                        <a:t> um þvottinn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800" dirty="0" smtClean="0"/>
                        <a:t>5,4%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s-IS" sz="2800" dirty="0" smtClean="0"/>
                        <a:t>Sinnir minniháttar viðhaldi á heimilinu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800" dirty="0" smtClean="0"/>
                        <a:t>78,4%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s-IS" sz="2800" dirty="0" smtClean="0"/>
                        <a:t>Þrífur heimilið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800" dirty="0" smtClean="0"/>
                        <a:t>4,3%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s-IS" sz="2800" dirty="0" smtClean="0"/>
                        <a:t>Annast</a:t>
                      </a:r>
                      <a:r>
                        <a:rPr lang="is-IS" sz="2800" baseline="0" dirty="0" smtClean="0"/>
                        <a:t> um veika í fjölskyldunni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800" dirty="0" smtClean="0"/>
                        <a:t>5,6%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s-IS" sz="2800" dirty="0" smtClean="0"/>
                        <a:t>Kaupir í matinn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800" dirty="0" smtClean="0"/>
                        <a:t>14,8%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s-IS" sz="2800" dirty="0" smtClean="0"/>
                        <a:t>Eldar matinn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800" dirty="0" smtClean="0"/>
                        <a:t>11,8%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3200" dirty="0" smtClean="0"/>
              <a:t>“Það er hlutverk karla að afla tekna og hlutverk kvenna að sjá um heimili og börn.”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"</a:t>
            </a:r>
            <a:r>
              <a:rPr lang="en-US" sz="3200" dirty="0" err="1" smtClean="0"/>
              <a:t>Þegar</a:t>
            </a:r>
            <a:r>
              <a:rPr lang="en-US" sz="3200" dirty="0" smtClean="0"/>
              <a:t> á </a:t>
            </a:r>
            <a:r>
              <a:rPr lang="en-US" sz="3200" dirty="0" err="1" smtClean="0"/>
              <a:t>heildina</a:t>
            </a:r>
            <a:r>
              <a:rPr lang="en-US" sz="3200" dirty="0" smtClean="0"/>
              <a:t> </a:t>
            </a:r>
            <a:r>
              <a:rPr lang="en-US" sz="3200" dirty="0" err="1" smtClean="0"/>
              <a:t>er</a:t>
            </a:r>
            <a:r>
              <a:rPr lang="en-US" sz="3200" dirty="0" smtClean="0"/>
              <a:t> </a:t>
            </a:r>
            <a:r>
              <a:rPr lang="en-US" sz="3200" dirty="0" err="1" smtClean="0"/>
              <a:t>litið</a:t>
            </a:r>
            <a:r>
              <a:rPr lang="en-US" sz="3200" dirty="0" smtClean="0"/>
              <a:t> </a:t>
            </a:r>
            <a:r>
              <a:rPr lang="en-US" sz="3200" dirty="0" err="1" smtClean="0"/>
              <a:t>þá</a:t>
            </a:r>
            <a:r>
              <a:rPr lang="en-US" sz="3200" dirty="0" smtClean="0"/>
              <a:t> </a:t>
            </a:r>
            <a:r>
              <a:rPr lang="en-US" sz="3200" dirty="0" err="1" smtClean="0"/>
              <a:t>líður</a:t>
            </a:r>
            <a:r>
              <a:rPr lang="en-US" sz="3200" dirty="0" smtClean="0"/>
              <a:t> </a:t>
            </a:r>
            <a:r>
              <a:rPr lang="en-US" sz="3200" dirty="0" err="1" smtClean="0"/>
              <a:t>fjölskyldulífið</a:t>
            </a:r>
            <a:r>
              <a:rPr lang="en-US" sz="3200" dirty="0" smtClean="0"/>
              <a:t> </a:t>
            </a:r>
            <a:r>
              <a:rPr lang="en-US" sz="3200" dirty="0" err="1" smtClean="0"/>
              <a:t>fyrir</a:t>
            </a:r>
            <a:r>
              <a:rPr lang="en-US" sz="3200" dirty="0" smtClean="0"/>
              <a:t> </a:t>
            </a:r>
            <a:r>
              <a:rPr lang="en-US" sz="3200" dirty="0" err="1" smtClean="0"/>
              <a:t>ef</a:t>
            </a:r>
            <a:r>
              <a:rPr lang="en-US" sz="3200" dirty="0" smtClean="0"/>
              <a:t> </a:t>
            </a:r>
            <a:r>
              <a:rPr lang="en-US" sz="3200" dirty="0" err="1" smtClean="0"/>
              <a:t>konan</a:t>
            </a:r>
            <a:r>
              <a:rPr lang="en-US" sz="3200" dirty="0" smtClean="0"/>
              <a:t> </a:t>
            </a:r>
            <a:r>
              <a:rPr lang="en-US" sz="3200" dirty="0" err="1" smtClean="0"/>
              <a:t>vinnur</a:t>
            </a:r>
            <a:r>
              <a:rPr lang="en-US" sz="3200" dirty="0" smtClean="0"/>
              <a:t> </a:t>
            </a:r>
            <a:r>
              <a:rPr lang="en-US" sz="3200" dirty="0" err="1" smtClean="0"/>
              <a:t>fulla</a:t>
            </a:r>
            <a:r>
              <a:rPr lang="en-US" sz="3200" dirty="0" smtClean="0"/>
              <a:t> </a:t>
            </a:r>
            <a:r>
              <a:rPr lang="en-US" sz="3200" dirty="0" err="1" smtClean="0"/>
              <a:t>vinnu</a:t>
            </a:r>
            <a:r>
              <a:rPr lang="en-US" sz="3200" dirty="0" smtClean="0"/>
              <a:t> </a:t>
            </a:r>
            <a:r>
              <a:rPr lang="en-US" sz="3200" dirty="0" err="1" smtClean="0"/>
              <a:t>utan</a:t>
            </a:r>
            <a:r>
              <a:rPr lang="en-US" sz="3200" dirty="0" smtClean="0"/>
              <a:t> </a:t>
            </a:r>
            <a:r>
              <a:rPr lang="en-US" sz="3200" dirty="0" err="1" smtClean="0"/>
              <a:t>heimilis</a:t>
            </a:r>
            <a:r>
              <a:rPr lang="en-US" sz="3200" dirty="0" smtClean="0"/>
              <a:t>." 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642910" y="1643050"/>
          <a:ext cx="7858180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s-IS" sz="3200" dirty="0" smtClean="0"/>
              <a:t>“Það er í lagi að vinna launuð störf en í rauninni vilja allar konur eignast heimili og börn.”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785786" y="1428736"/>
          <a:ext cx="7786742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3200" dirty="0" smtClean="0"/>
              <a:t>“Besta leið konu til að vera sjálfstæð er að starfa utan heimilis.”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Samanburður milli kynja á Íslandi – hlutfall svarenda sem er sammála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85720" y="1500174"/>
          <a:ext cx="8686800" cy="4972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296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Hinn íslenski húsbóndi: vinnusamur og gamaldags?</vt:lpstr>
      <vt:lpstr>Gögn</vt:lpstr>
      <vt:lpstr>Vinnuvika norrænna karlmanna – klukkustundir (miðgildi)</vt:lpstr>
      <vt:lpstr>Hvað gera íslenskir karlar á heimilinu?</vt:lpstr>
      <vt:lpstr>“Það er hlutverk karla að afla tekna og hlutverk kvenna að sjá um heimili og börn.”</vt:lpstr>
      <vt:lpstr>"Þegar á heildina er litið þá líður fjölskyldulífið fyrir ef konan vinnur fulla vinnu utan heimilis." </vt:lpstr>
      <vt:lpstr>“Það er í lagi að vinna launuð störf en í rauninni vilja allar konur eignast heimili og börn.”</vt:lpstr>
      <vt:lpstr>“Besta leið konu til að vera sjálfstæð er að starfa utan heimilis.”</vt:lpstr>
      <vt:lpstr>Samanburður milli kynja á Íslandi – hlutfall svarenda sem er sammála</vt:lpstr>
      <vt:lpstr>Hvað af eftirfarandi lýsir því best hvernig þú og maki þinn skiptið heimilisstörfunum?  </vt:lpstr>
      <vt:lpstr>Niðurstöður</vt:lpstr>
    </vt:vector>
  </TitlesOfParts>
  <Company>Háskólinn á Akureyri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Hinn íslenski húsbóndi: vinnusamur og gamaldags?</dc:title>
  <dc:creator>HA</dc:creator>
  <cp:lastModifiedBy>HA</cp:lastModifiedBy>
  <cp:revision>16</cp:revision>
  <dcterms:created xsi:type="dcterms:W3CDTF">2009-01-14T13:37:27Z</dcterms:created>
  <dcterms:modified xsi:type="dcterms:W3CDTF">2009-01-14T16:12:14Z</dcterms:modified>
</cp:coreProperties>
</file>