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0" r:id="rId3"/>
    <p:sldId id="261" r:id="rId4"/>
    <p:sldId id="266" r:id="rId5"/>
    <p:sldId id="265" r:id="rId6"/>
    <p:sldId id="267" r:id="rId7"/>
    <p:sldId id="268" r:id="rId8"/>
    <p:sldId id="274" r:id="rId9"/>
    <p:sldId id="269" r:id="rId10"/>
    <p:sldId id="270" r:id="rId11"/>
    <p:sldId id="271" r:id="rId12"/>
    <p:sldId id="272" r:id="rId13"/>
  </p:sldIdLst>
  <p:sldSz cx="9144000" cy="6858000" type="screen4x3"/>
  <p:notesSz cx="6665913" cy="987266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man Old Style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man Old Style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30F01"/>
    <a:srgbClr val="0000C4"/>
    <a:srgbClr val="4D4D4D"/>
    <a:srgbClr val="777777"/>
    <a:srgbClr val="5F5F5F"/>
    <a:srgbClr val="D0D0E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01" autoAdjust="0"/>
    <p:restoredTop sz="99832" autoAdjust="0"/>
  </p:normalViewPr>
  <p:slideViewPr>
    <p:cSldViewPr>
      <p:cViewPr>
        <p:scale>
          <a:sx n="75" d="100"/>
          <a:sy n="75" d="100"/>
        </p:scale>
        <p:origin x="-336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344" y="-108"/>
      </p:cViewPr>
      <p:guideLst>
        <p:guide orient="horz" pos="3110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840A9CA2-90C5-4548-AA59-44E8D7FE9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5075" y="0"/>
            <a:ext cx="288925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3600" y="739775"/>
            <a:ext cx="493871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89475"/>
            <a:ext cx="5332413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5075" y="9377363"/>
            <a:ext cx="288925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126428F-B7AF-4863-8301-7F38A95C8A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C5095-9523-40FE-AF26-7B7CDE18CAF7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Málstofustjórar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: Inga Björg Hjaltadóttir hdl. og Ingunn Björk Vilhjálmsdóttir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mannauðsráðgjafi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r>
              <a:rPr lang="en-US" sz="1200" b="1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Ritari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: Hörður Vilberg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verkefnastjóri</a:t>
            </a:r>
            <a:r>
              <a:rPr lang="en-US" sz="1200" b="0" i="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SA 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428F-B7AF-4863-8301-7F38A95C8AE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Þessar</a:t>
            </a:r>
            <a:r>
              <a:rPr lang="is-IS" baseline="0" dirty="0" smtClean="0"/>
              <a:t> tölur frá 2002 innifela væntanlega hina sértæku styrki félagsmálaráðherra</a:t>
            </a:r>
          </a:p>
          <a:p>
            <a:r>
              <a:rPr lang="is-IS" baseline="0" dirty="0" smtClean="0"/>
              <a:t>Gefa til kynna að konur hafi ekki sótt eða ekki fengið sem skyldi styrki úr öðrum áttum.</a:t>
            </a:r>
          </a:p>
          <a:p>
            <a:endParaRPr lang="is-IS" baseline="0" dirty="0" smtClean="0"/>
          </a:p>
          <a:p>
            <a:r>
              <a:rPr lang="is-IS" baseline="0" dirty="0" smtClean="0"/>
              <a:t>Hvaða aðilar vinna að stuðningi við nýsköpun í atvinnulífinu?</a:t>
            </a:r>
          </a:p>
          <a:p>
            <a:pPr>
              <a:buFontTx/>
              <a:buChar char="-"/>
            </a:pPr>
            <a:r>
              <a:rPr lang="is-IS" baseline="0" dirty="0" smtClean="0"/>
              <a:t>Nýsköpunarsjóður atvinnulífsins</a:t>
            </a:r>
          </a:p>
          <a:p>
            <a:pPr>
              <a:buFontTx/>
              <a:buChar char="-"/>
            </a:pPr>
            <a:r>
              <a:rPr lang="is-IS" baseline="0" dirty="0" smtClean="0"/>
              <a:t>Frumtak</a:t>
            </a:r>
          </a:p>
          <a:p>
            <a:pPr>
              <a:buFontTx/>
              <a:buChar char="-"/>
            </a:pPr>
            <a:r>
              <a:rPr lang="is-IS" baseline="0" dirty="0" smtClean="0"/>
              <a:t>Klak – nýsköpunarmiðstöð atvinnulífsins</a:t>
            </a:r>
          </a:p>
          <a:p>
            <a:pPr>
              <a:buFontTx/>
              <a:buChar char="-"/>
            </a:pPr>
            <a:r>
              <a:rPr lang="is-IS" baseline="0" dirty="0" smtClean="0"/>
              <a:t>Nýsköpunarmiðstöð Íslands</a:t>
            </a:r>
          </a:p>
          <a:p>
            <a:pPr>
              <a:buFontTx/>
              <a:buChar char="-"/>
            </a:pPr>
            <a:r>
              <a:rPr lang="is-IS" baseline="0" dirty="0" smtClean="0"/>
              <a:t>Innovit – nýsköpunar og frumvöðlasetur</a:t>
            </a:r>
          </a:p>
          <a:p>
            <a:pPr>
              <a:buFontTx/>
              <a:buChar char="-"/>
            </a:pP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428F-B7AF-4863-8301-7F38A95C8AE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26428F-B7AF-4863-8301-7F38A95C8AE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rgbClr val="4D4D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endParaRPr lang="en-GB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rgbClr val="77777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rgbClr val="4D4D4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rgbClr val="77777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rgbClr val="4D4D4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rgbClr val="77777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rgbClr val="777777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>
                  <a:defRPr/>
                </a:pPr>
                <a:endParaRPr lang="en-GB" sz="240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8" name="Group 21"/>
          <p:cNvGrpSpPr>
            <a:grpSpLocks noChangeAspect="1"/>
          </p:cNvGrpSpPr>
          <p:nvPr userDrawn="1"/>
        </p:nvGrpSpPr>
        <p:grpSpPr bwMode="auto">
          <a:xfrm>
            <a:off x="2668588" y="5903913"/>
            <a:ext cx="3703637" cy="1485900"/>
            <a:chOff x="2455" y="3013"/>
            <a:chExt cx="4860" cy="2006"/>
          </a:xfrm>
        </p:grpSpPr>
        <p:sp>
          <p:nvSpPr>
            <p:cNvPr id="19" name="AutoShape 22"/>
            <p:cNvSpPr>
              <a:spLocks noChangeAspect="1" noChangeArrowheads="1"/>
            </p:cNvSpPr>
            <p:nvPr/>
          </p:nvSpPr>
          <p:spPr bwMode="auto">
            <a:xfrm>
              <a:off x="2455" y="3013"/>
              <a:ext cx="4860" cy="2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2965" y="3322"/>
              <a:ext cx="3900" cy="463"/>
            </a:xfrm>
            <a:prstGeom prst="rect">
              <a:avLst/>
            </a:prstGeom>
            <a:solidFill>
              <a:srgbClr val="4D4D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r>
                <a:rPr lang="en-US" b="1">
                  <a:solidFill>
                    <a:srgbClr val="FFFFFF"/>
                  </a:solidFill>
                  <a:latin typeface="Verdana" pitchFamily="34" charset="0"/>
                </a:rPr>
                <a:t>ATTENTUS</a:t>
              </a:r>
              <a:endParaRPr lang="en-US"/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2965" y="3785"/>
              <a:ext cx="3900" cy="4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r>
                <a:rPr lang="en-US" sz="1300" b="1">
                  <a:solidFill>
                    <a:srgbClr val="808080"/>
                  </a:solidFill>
                  <a:latin typeface="Verdana" pitchFamily="34" charset="0"/>
                </a:rPr>
                <a:t>MANNAUÐUR OG RÁÐGJÖF</a:t>
              </a:r>
              <a:endParaRPr lang="en-US"/>
            </a:p>
          </p:txBody>
        </p:sp>
      </p:grpSp>
      <p:sp>
        <p:nvSpPr>
          <p:cNvPr id="952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9BEFF6B-7D87-4E7E-8E57-A69FAA8B22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387CD-8E4B-42D9-9BB0-DD94EAE95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2BDEF-CCB1-4937-8789-DCE6F0FD0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74F51-E6F3-41F3-B331-DD502C0D5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DE66A-DDC8-443B-904F-12544AEA4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30423-7881-4701-9A4E-E89DABED56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59973-11AE-420F-AA81-B69DF85EA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619FF-C3B5-4FC0-8A03-8F795E182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63BDA-DAEA-44C4-B60F-573A54724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A5588-739B-4505-94F2-9FEE3C4FA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34CEE-7234-4284-A0F9-093A529CC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037F3-1674-4198-8C46-AC2B228FE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F5D3D-24AD-4EF1-9B30-0970A0601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655C3A2-2A9A-48DF-9413-67B2E932F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42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2055" name="Group 17"/>
          <p:cNvGrpSpPr>
            <a:grpSpLocks noChangeAspect="1"/>
          </p:cNvGrpSpPr>
          <p:nvPr userDrawn="1"/>
        </p:nvGrpSpPr>
        <p:grpSpPr bwMode="auto">
          <a:xfrm>
            <a:off x="0" y="5805488"/>
            <a:ext cx="3416300" cy="1371600"/>
            <a:chOff x="2455" y="3013"/>
            <a:chExt cx="4860" cy="2006"/>
          </a:xfrm>
        </p:grpSpPr>
        <p:sp>
          <p:nvSpPr>
            <p:cNvPr id="94226" name="AutoShape 18"/>
            <p:cNvSpPr>
              <a:spLocks noChangeAspect="1" noChangeArrowheads="1"/>
            </p:cNvSpPr>
            <p:nvPr/>
          </p:nvSpPr>
          <p:spPr bwMode="auto">
            <a:xfrm>
              <a:off x="2455" y="3013"/>
              <a:ext cx="4860" cy="20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4227" name="Text Box 19"/>
            <p:cNvSpPr txBox="1">
              <a:spLocks noChangeArrowheads="1"/>
            </p:cNvSpPr>
            <p:nvPr/>
          </p:nvSpPr>
          <p:spPr bwMode="auto">
            <a:xfrm>
              <a:off x="2965" y="3322"/>
              <a:ext cx="3900" cy="462"/>
            </a:xfrm>
            <a:prstGeom prst="rect">
              <a:avLst/>
            </a:prstGeom>
            <a:solidFill>
              <a:srgbClr val="4D4D4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r>
                <a:rPr lang="en-US" b="1">
                  <a:solidFill>
                    <a:srgbClr val="FFFFFF"/>
                  </a:solidFill>
                  <a:latin typeface="Verdana" pitchFamily="34" charset="0"/>
                </a:rPr>
                <a:t>ATTENTUS</a:t>
              </a:r>
              <a:endParaRPr lang="en-US"/>
            </a:p>
          </p:txBody>
        </p:sp>
        <p:sp>
          <p:nvSpPr>
            <p:cNvPr id="94228" name="Text Box 20"/>
            <p:cNvSpPr txBox="1">
              <a:spLocks noChangeArrowheads="1"/>
            </p:cNvSpPr>
            <p:nvPr/>
          </p:nvSpPr>
          <p:spPr bwMode="auto">
            <a:xfrm>
              <a:off x="2965" y="3784"/>
              <a:ext cx="3900" cy="46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>
                <a:defRPr/>
              </a:pPr>
              <a:r>
                <a:rPr lang="en-US" sz="1300" b="1">
                  <a:solidFill>
                    <a:srgbClr val="808080"/>
                  </a:solidFill>
                  <a:latin typeface="Verdana" pitchFamily="34" charset="0"/>
                </a:rPr>
                <a:t>MANNAUÐUR OG RÁÐGJÖF</a:t>
              </a: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5" r:id="rId2"/>
    <p:sldLayoutId id="2147483744" r:id="rId3"/>
    <p:sldLayoutId id="2147483743" r:id="rId4"/>
    <p:sldLayoutId id="2147483742" r:id="rId5"/>
    <p:sldLayoutId id="2147483741" r:id="rId6"/>
    <p:sldLayoutId id="2147483740" r:id="rId7"/>
    <p:sldLayoutId id="2147483739" r:id="rId8"/>
    <p:sldLayoutId id="2147483738" r:id="rId9"/>
    <p:sldLayoutId id="2147483737" r:id="rId10"/>
    <p:sldLayoutId id="2147483736" r:id="rId11"/>
    <p:sldLayoutId id="2147483735" r:id="rId12"/>
    <p:sldLayoutId id="2147483734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alibri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alibri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alibri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alibri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D4D4D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is-IS" sz="3400" dirty="0" smtClean="0">
                <a:latin typeface="Bookman Old Style" pitchFamily="18" charset="0"/>
              </a:rPr>
              <a:t/>
            </a:r>
            <a:br>
              <a:rPr lang="is-IS" sz="3400" dirty="0" smtClean="0">
                <a:latin typeface="Bookman Old Style" pitchFamily="18" charset="0"/>
              </a:rPr>
            </a:br>
            <a:r>
              <a:rPr lang="is-IS" sz="3400" dirty="0" smtClean="0">
                <a:latin typeface="Bookman Old Style" pitchFamily="18" charset="0"/>
              </a:rPr>
              <a:t/>
            </a:r>
            <a:br>
              <a:rPr lang="is-IS" sz="3400" dirty="0" smtClean="0">
                <a:latin typeface="Bookman Old Style" pitchFamily="18" charset="0"/>
              </a:rPr>
            </a:br>
            <a:r>
              <a:rPr lang="is-IS" sz="2800" dirty="0" smtClean="0">
                <a:latin typeface="Bookman Old Style" pitchFamily="18" charset="0"/>
              </a:rPr>
              <a:t>Málstofa 4</a:t>
            </a:r>
            <a:br>
              <a:rPr lang="is-IS" sz="2800" dirty="0" smtClean="0">
                <a:latin typeface="Bookman Old Style" pitchFamily="18" charset="0"/>
              </a:rPr>
            </a:br>
            <a:r>
              <a:rPr lang="is-IS" sz="2800" dirty="0" smtClean="0">
                <a:latin typeface="Bookman Old Style" pitchFamily="18" charset="0"/>
              </a:rPr>
              <a:t>Konur sem frumkvöðlar í atvinnulífi</a:t>
            </a:r>
            <a:br>
              <a:rPr lang="is-IS" sz="2800" dirty="0" smtClean="0">
                <a:latin typeface="Bookman Old Style" pitchFamily="18" charset="0"/>
              </a:rPr>
            </a:br>
            <a:r>
              <a:rPr lang="is-IS" sz="2800" dirty="0" smtClean="0">
                <a:latin typeface="Bookman Old Style" pitchFamily="18" charset="0"/>
              </a:rPr>
              <a:t>kl. 14.00 – 15.20</a:t>
            </a:r>
            <a:r>
              <a:rPr lang="is-IS" sz="1400" dirty="0" smtClean="0">
                <a:latin typeface="Bookman Old Style" pitchFamily="18" charset="0"/>
              </a:rPr>
              <a:t/>
            </a:r>
            <a:br>
              <a:rPr lang="is-IS" sz="1400" dirty="0" smtClean="0">
                <a:latin typeface="Bookman Old Style" pitchFamily="18" charset="0"/>
              </a:rPr>
            </a:br>
            <a:r>
              <a:rPr lang="is-IS" sz="1400" dirty="0" smtClean="0">
                <a:latin typeface="Bookman Old Style" pitchFamily="18" charset="0"/>
              </a:rPr>
              <a:t/>
            </a:r>
            <a:br>
              <a:rPr lang="is-IS" sz="1400" dirty="0" smtClean="0">
                <a:latin typeface="Bookman Old Style" pitchFamily="18" charset="0"/>
              </a:rPr>
            </a:br>
            <a:r>
              <a:rPr lang="is-IS" sz="1600" dirty="0" smtClean="0">
                <a:latin typeface="Bookman Old Style" pitchFamily="18" charset="0"/>
              </a:rPr>
              <a:t/>
            </a:r>
            <a:br>
              <a:rPr lang="is-IS" sz="1600" dirty="0" smtClean="0">
                <a:latin typeface="Bookman Old Style" pitchFamily="18" charset="0"/>
              </a:rPr>
            </a:br>
            <a:r>
              <a:rPr lang="is-IS" sz="1600" dirty="0" smtClean="0">
                <a:latin typeface="Bookman Old Style" pitchFamily="18" charset="0"/>
              </a:rPr>
              <a:t/>
            </a:r>
            <a:br>
              <a:rPr lang="is-IS" sz="1600" dirty="0" smtClean="0">
                <a:latin typeface="Bookman Old Style" pitchFamily="18" charset="0"/>
              </a:rPr>
            </a:br>
            <a:endParaRPr lang="en-US" sz="1600" dirty="0" smtClean="0">
              <a:latin typeface="Bookman Old Style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s-IS" dirty="0" smtClean="0"/>
          </a:p>
          <a:p>
            <a:pPr eaLnBrk="1" hangingPunct="1"/>
            <a:endParaRPr lang="is-I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786050" y="3857628"/>
            <a:ext cx="601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s-I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is-I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is-I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is-I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is-I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Inga Björg Hjaltadóttir, hdl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sz="2000" kern="0" dirty="0" smtClean="0">
                <a:solidFill>
                  <a:schemeClr val="tx2"/>
                </a:solidFill>
                <a:ea typeface="+mj-ea"/>
                <a:cs typeface="+mj-cs"/>
              </a:rPr>
              <a:t>Ingunn Björk Vilhjálmsdóttir, MBA</a:t>
            </a:r>
            <a:r>
              <a:rPr kumimoji="0" lang="is-I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is-I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is-I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is-IS" sz="11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is-I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is-I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is-I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/>
            </a:r>
            <a:br>
              <a:rPr kumimoji="0" lang="is-IS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Umræður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s-IS" dirty="0" smtClean="0"/>
              <a:t>Hvert stefnum við?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Markmið?</a:t>
            </a:r>
          </a:p>
          <a:p>
            <a:pPr marL="514350" indent="-514350">
              <a:buFont typeface="+mj-lt"/>
              <a:buAutoNum type="arabicPeriod"/>
            </a:pPr>
            <a:r>
              <a:rPr lang="is-IS" dirty="0" smtClean="0"/>
              <a:t>Hvað þarf til að ná markmiðum?</a:t>
            </a:r>
          </a:p>
          <a:p>
            <a:pPr marL="914400" lvl="1" indent="-514350">
              <a:buNone/>
            </a:pPr>
            <a:r>
              <a:rPr lang="is-IS" dirty="0" smtClean="0"/>
              <a:t>      Hvað viljum við sjá í nýrri framkvæmdaáætlun jafnréttismála varðandi stöðu kvenna í atvinnurekstri?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884238"/>
          </a:xfrm>
        </p:spPr>
        <p:txBody>
          <a:bodyPr/>
          <a:lstStyle/>
          <a:p>
            <a:r>
              <a:rPr lang="is-IS" dirty="0" smtClean="0"/>
              <a:t>Úr drögum að framkvæmdaáætlun ríkisstjórnarinnar í jafnréttismálum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572032"/>
          </a:xfrm>
        </p:spPr>
        <p:txBody>
          <a:bodyPr/>
          <a:lstStyle/>
          <a:p>
            <a:r>
              <a:rPr lang="is-IS" dirty="0" smtClean="0"/>
              <a:t>Efnt verði til verkefnis í samvinnu stjórnvalda og fyrirtækja um jafnréttisstarf á vettvangi þeirra, þ.á.m. um leiðir til að auka hlut kvenna í stjórnum og stjórnunarstöðum.</a:t>
            </a:r>
          </a:p>
          <a:p>
            <a:r>
              <a:rPr lang="is-IS" dirty="0" smtClean="0"/>
              <a:t>Gerður verði sáttmáli milli stjórnvalda og fyrirtækja/stofnana sem það kjósa um þau markmið að fjölga konum í stjórnum og stjórnendastöðum.</a:t>
            </a:r>
          </a:p>
          <a:p>
            <a:r>
              <a:rPr lang="is-IS" dirty="0" smtClean="0"/>
              <a:t>Fylgst verði náið með reynslu Norðmanna af kynjakvóta í stjórnum fyrirtækja og metið hvort feta eigi í fótspor þeirra varðandi íslenska löggjöf.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Úr drögum að framkvæmdaáætlun ríkisstjórnarinnar í jafnréttismálum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3886200"/>
          </a:xfrm>
        </p:spPr>
        <p:txBody>
          <a:bodyPr/>
          <a:lstStyle/>
          <a:p>
            <a:r>
              <a:rPr lang="is-IS" sz="2400" dirty="0" smtClean="0"/>
              <a:t>Lagt verði fram frumvarp til breytingar á lögum um upplýsingaskyldu fyrirtækja í því skyni að gera þeim skylt að geta þess í ársskýrslum hver er hlutur kvenna í stjónum og stjórnunarstöðum.</a:t>
            </a:r>
          </a:p>
          <a:p>
            <a:r>
              <a:rPr lang="is-IS" sz="2400" dirty="0" smtClean="0"/>
              <a:t>Aðgangur kvenna í viðskiptalífi að fjármagni, lánum, styrkjum o.þ.h. verði bættur, m.a. á grundvelli skýrslu um fjárfestingar Nýsköpunarsjóðs atvinnulífsins.</a:t>
            </a:r>
          </a:p>
          <a:p>
            <a:r>
              <a:rPr lang="is-IS" sz="2400" dirty="0" smtClean="0"/>
              <a:t>Stuðningur við verkefnið Jafnréttiskennitalan verði fram haldið og það útvíkkað þannig að tengsl á milli hlutfalls kvenna í stjórnum og stjórnunarstöðum og arðsemi fyrirtækja verði könnuð.</a:t>
            </a:r>
            <a:endParaRPr lang="is-IS" dirty="0" smtClean="0"/>
          </a:p>
          <a:p>
            <a:pPr>
              <a:buNone/>
            </a:pPr>
            <a:endParaRPr lang="is-I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Málstofustjórar og ritari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400" dirty="0" smtClean="0"/>
              <a:t>Inga Björg Hjaltadóttir lögmaður og eigandi Attentus</a:t>
            </a:r>
            <a:endParaRPr lang="en-US" sz="2400" dirty="0" smtClean="0"/>
          </a:p>
          <a:p>
            <a:r>
              <a:rPr lang="is-IS" sz="2400" dirty="0" smtClean="0"/>
              <a:t>Ingunn Björk Vilhjálmsdóttir ráðgjafi og eigandi Attentus</a:t>
            </a:r>
          </a:p>
          <a:p>
            <a:r>
              <a:rPr lang="is-IS" sz="2400" dirty="0" smtClean="0"/>
              <a:t>Hörður Vilberg verkefnastjóri Samtaka atvinnulífsins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Konur sem frumkvöðlar í atvinnulífinu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886200"/>
          </a:xfrm>
        </p:spPr>
        <p:txBody>
          <a:bodyPr/>
          <a:lstStyle/>
          <a:p>
            <a:r>
              <a:rPr lang="is-IS" dirty="0" smtClean="0"/>
              <a:t>Bergþóra Guðnadóttir, Þórdís Sigurðardóttir og Halla Tómasdóttir verða hver með 10-15 mín innlegg</a:t>
            </a:r>
          </a:p>
          <a:p>
            <a:r>
              <a:rPr lang="is-IS" dirty="0" smtClean="0"/>
              <a:t>Umræður</a:t>
            </a:r>
          </a:p>
          <a:p>
            <a:r>
              <a:rPr lang="is-IS" dirty="0" smtClean="0"/>
              <a:t>Samantekt og niðurstöður málsstofu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Hver er staða kvenna sem frumkvöðla á Íslandi?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Helstu tölur sýna að ....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0034" y="1928802"/>
            <a:ext cx="4040188" cy="639762"/>
          </a:xfrm>
        </p:spPr>
        <p:txBody>
          <a:bodyPr/>
          <a:lstStyle/>
          <a:p>
            <a:r>
              <a:rPr lang="is-IS" dirty="0" smtClean="0"/>
              <a:t>Heildarhlutfall karla og kvenna í stjórnun fyrirtækja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00034" y="2143116"/>
            <a:ext cx="4040188" cy="3951288"/>
          </a:xfrm>
        </p:spPr>
        <p:txBody>
          <a:bodyPr/>
          <a:lstStyle/>
          <a:p>
            <a:r>
              <a:rPr lang="is-IS" dirty="0" smtClean="0"/>
              <a:t>2007</a:t>
            </a:r>
          </a:p>
          <a:p>
            <a:pPr lvl="1"/>
            <a:r>
              <a:rPr lang="is-IS" dirty="0" smtClean="0"/>
              <a:t>Karlar = 92%</a:t>
            </a:r>
          </a:p>
          <a:p>
            <a:pPr lvl="1"/>
            <a:r>
              <a:rPr lang="is-IS" dirty="0" smtClean="0"/>
              <a:t>Konur = 8%</a:t>
            </a:r>
          </a:p>
          <a:p>
            <a:r>
              <a:rPr lang="is-IS" dirty="0" smtClean="0"/>
              <a:t>2008</a:t>
            </a:r>
          </a:p>
          <a:p>
            <a:pPr lvl="1"/>
            <a:r>
              <a:rPr lang="is-IS" dirty="0" smtClean="0"/>
              <a:t>Karlar = 87%</a:t>
            </a:r>
          </a:p>
          <a:p>
            <a:pPr lvl="1"/>
            <a:r>
              <a:rPr lang="is-IS" dirty="0" smtClean="0"/>
              <a:t>Konur = 13%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s-IS" dirty="0" smtClean="0"/>
              <a:t>Hlutfall karla og kvenna meðal stjórnarformanna fyrirtækja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is-IS" dirty="0" smtClean="0"/>
              <a:t>2007</a:t>
            </a:r>
          </a:p>
          <a:p>
            <a:pPr lvl="1"/>
            <a:r>
              <a:rPr lang="is-IS" dirty="0" smtClean="0"/>
              <a:t>Karlar = 97%</a:t>
            </a:r>
          </a:p>
          <a:p>
            <a:pPr lvl="1"/>
            <a:r>
              <a:rPr lang="is-IS" dirty="0" smtClean="0"/>
              <a:t>Konur = 3%</a:t>
            </a:r>
          </a:p>
          <a:p>
            <a:r>
              <a:rPr lang="is-IS" dirty="0" smtClean="0"/>
              <a:t>2008</a:t>
            </a:r>
          </a:p>
          <a:p>
            <a:pPr lvl="1"/>
            <a:r>
              <a:rPr lang="is-IS" dirty="0" smtClean="0"/>
              <a:t>Karlar = 89%</a:t>
            </a:r>
          </a:p>
          <a:p>
            <a:pPr lvl="1"/>
            <a:r>
              <a:rPr lang="is-IS" dirty="0" smtClean="0"/>
              <a:t>Konur = 11%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5000636"/>
            <a:ext cx="6858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s-IS" dirty="0" smtClean="0">
                <a:latin typeface="+mn-lt"/>
              </a:rPr>
              <a:t>Heimild: “Jafnréttiskennitalan. Birting upplýsinga um stöðu kvenna í 120 stærstu fyrirtækjunum á Íslandi árið 2008”, Rannsóknarsetur vinnuréttar, Háskólinn á Bifröst, Elín Blöndal og Jón Rúnar Sveinsson.</a:t>
            </a:r>
            <a:endParaRPr lang="is-I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Frumkvöðlastarfsemi á Íslandi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3886200"/>
          </a:xfrm>
        </p:spPr>
        <p:txBody>
          <a:bodyPr/>
          <a:lstStyle/>
          <a:p>
            <a:r>
              <a:rPr lang="is-IS" sz="2400" dirty="0" smtClean="0"/>
              <a:t>“Frumkvöðlastarfsemi á Íslandi er </a:t>
            </a:r>
            <a:r>
              <a:rPr lang="is-IS" sz="2400" b="1" dirty="0" smtClean="0"/>
              <a:t>með því mesta sem gerist meðal hátekjulanda</a:t>
            </a:r>
            <a:r>
              <a:rPr lang="is-IS" sz="2400" dirty="0" smtClean="0"/>
              <a:t>. Umfang hennar hefur verið nokkuð stöðug undanfarin ár og heldur áfram að skera sig úr umfangi annarra Evrópuþjóða.”</a:t>
            </a:r>
          </a:p>
          <a:p>
            <a:r>
              <a:rPr lang="is-IS" dirty="0" smtClean="0"/>
              <a:t>“</a:t>
            </a:r>
            <a:r>
              <a:rPr lang="is-IS" b="1" dirty="0" smtClean="0"/>
              <a:t>Hlutfallsleg þátttaka </a:t>
            </a:r>
            <a:r>
              <a:rPr lang="is-IS" b="1" dirty="0" smtClean="0">
                <a:solidFill>
                  <a:srgbClr val="FF0000"/>
                </a:solidFill>
              </a:rPr>
              <a:t>kvenna</a:t>
            </a:r>
            <a:r>
              <a:rPr lang="is-IS" b="1" dirty="0" smtClean="0"/>
              <a:t> </a:t>
            </a:r>
            <a:r>
              <a:rPr lang="is-IS" dirty="0" smtClean="0"/>
              <a:t>í frumkvöðlastarfsemi er </a:t>
            </a:r>
            <a:r>
              <a:rPr lang="is-IS" b="1" dirty="0" smtClean="0">
                <a:solidFill>
                  <a:srgbClr val="FF0000"/>
                </a:solidFill>
              </a:rPr>
              <a:t>lægri</a:t>
            </a:r>
            <a:r>
              <a:rPr lang="is-IS" b="1" dirty="0" smtClean="0"/>
              <a:t> á Íslandi en </a:t>
            </a:r>
            <a:r>
              <a:rPr lang="is-IS" dirty="0" smtClean="0"/>
              <a:t>í samanburðarlöndunum. </a:t>
            </a:r>
            <a:r>
              <a:rPr lang="is-IS" sz="2400" dirty="0" smtClean="0"/>
              <a:t>Karlar eru rúmlega tvisvar sinnum líklegri til að stunda frumkvöðlastarfsemi en konur”</a:t>
            </a:r>
            <a:endParaRPr lang="is-IS" dirty="0" smtClean="0"/>
          </a:p>
          <a:p>
            <a:pPr>
              <a:buNone/>
            </a:pPr>
            <a:r>
              <a:rPr lang="is-IS" sz="1800" dirty="0" smtClean="0"/>
              <a:t>       Heimild: Global Endrepreneurship Monitor 2007, Frumvöðlastarfsemi á Íslandi 2007, Rannsóknarmiðstöðu HR i nýsköpunar- og frumkvöðlafræðum.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Dæmi um sértækar ráðstafanir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10102"/>
          </a:xfrm>
        </p:spPr>
        <p:txBody>
          <a:bodyPr/>
          <a:lstStyle/>
          <a:p>
            <a:r>
              <a:rPr lang="en-US" sz="2400" dirty="0" err="1" smtClean="0"/>
              <a:t>Brautargengi</a:t>
            </a:r>
            <a:r>
              <a:rPr lang="en-US" sz="2400" dirty="0" smtClean="0"/>
              <a:t> - </a:t>
            </a:r>
            <a:r>
              <a:rPr lang="is-IS" sz="2400" dirty="0" smtClean="0"/>
              <a:t>námskeið fyrir konur sem hyggja á fyrirtækjarekstur.</a:t>
            </a:r>
          </a:p>
          <a:p>
            <a:r>
              <a:rPr lang="is-IS" sz="2400" dirty="0" smtClean="0"/>
              <a:t>Auður í krafti kvenna – tímabundið verkefni</a:t>
            </a:r>
            <a:endParaRPr lang="en-US" sz="2400" dirty="0" smtClean="0"/>
          </a:p>
          <a:p>
            <a:r>
              <a:rPr lang="is-IS" sz="2400" dirty="0" smtClean="0"/>
              <a:t>Sérstökum styrkjum til atvinnumála kvenna hefur verið úthlutað af félagsmálaráðherra frá því árinu 1991. Markmiðið er að efla atvinnusköpun kvenna</a:t>
            </a:r>
          </a:p>
          <a:p>
            <a:pPr lvl="1"/>
            <a:r>
              <a:rPr lang="is-IS" sz="2400" dirty="0" smtClean="0"/>
              <a:t>Árlega veitt 15-25 mkr, en árið 2008 var 50 mkr.veitt  (56 konur fengu styrki)</a:t>
            </a:r>
          </a:p>
          <a:p>
            <a:r>
              <a:rPr lang="is-IS" sz="2400" dirty="0" smtClean="0"/>
              <a:t>Viðskiptaráðuneytið – “Virkjum kraft kvenna og fjármagn kvenna”</a:t>
            </a:r>
          </a:p>
          <a:p>
            <a:r>
              <a:rPr lang="is-IS" sz="2400" dirty="0" smtClean="0"/>
              <a:t>Félag kvenna í atvinnurekstri og Leiðtogaauður - heilsíðuauglýsing</a:t>
            </a:r>
          </a:p>
          <a:p>
            <a:pPr>
              <a:buNone/>
            </a:pPr>
            <a:endParaRPr lang="is-I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Hlutur kvenna í styrkjum/opinberri fjárfestingu í nýsköpun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3886200"/>
          </a:xfrm>
        </p:spPr>
        <p:txBody>
          <a:bodyPr/>
          <a:lstStyle/>
          <a:p>
            <a:r>
              <a:rPr lang="is-IS" sz="2400" dirty="0" smtClean="0"/>
              <a:t>Um 20% styrkja úr opinberum sjóðum til atvinnusköpunar kvenna 1997-2002. </a:t>
            </a:r>
            <a:r>
              <a:rPr lang="is-IS" sz="1800" dirty="0" smtClean="0"/>
              <a:t>(af heimasíðu Byggðastofnunar).</a:t>
            </a:r>
          </a:p>
          <a:p>
            <a:r>
              <a:rPr lang="is-IS" sz="2400" dirty="0" smtClean="0"/>
              <a:t>Nýsköpunarsjóður atvinnulífsins ráðstafaði á árunum 2000-2002 um 21% af heildarráðstöfun sinni til þess að efla atvinnusköpun kvenna sérstaklega </a:t>
            </a:r>
          </a:p>
          <a:p>
            <a:pPr lvl="1"/>
            <a:r>
              <a:rPr lang="is-IS" sz="2400" dirty="0" smtClean="0"/>
              <a:t>Styrkur til verkefnisins </a:t>
            </a:r>
            <a:r>
              <a:rPr lang="is-IS" sz="2400" i="1" dirty="0" smtClean="0"/>
              <a:t>Auður í krafti kvenna. </a:t>
            </a:r>
          </a:p>
          <a:p>
            <a:pPr lvl="1"/>
            <a:r>
              <a:rPr lang="nn-NO" sz="2400" dirty="0" smtClean="0"/>
              <a:t>Eigendur og stjórnendur fyrirtækja og einstaklingar sem fengu styrki úr Vöruþróunar og </a:t>
            </a:r>
            <a:r>
              <a:rPr lang="is-IS" sz="2400" dirty="0" smtClean="0"/>
              <a:t>markaðsdeild árin 2000-2002, voru allt karlar. </a:t>
            </a:r>
          </a:p>
          <a:p>
            <a:pPr lvl="1">
              <a:buNone/>
            </a:pPr>
            <a:r>
              <a:rPr lang="is-IS" sz="1800" dirty="0" smtClean="0"/>
              <a:t>(úr skýrslunni “Efnahagsleg völd kvenna”, unnin fyrir forsætisráðuneytið 2004.</a:t>
            </a:r>
            <a:endParaRPr lang="is-IS" sz="2400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Framsögur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Þórdís</a:t>
            </a:r>
            <a:r>
              <a:rPr lang="en-US" dirty="0" smtClean="0"/>
              <a:t> Sigurðardóttir</a:t>
            </a:r>
          </a:p>
          <a:p>
            <a:pPr>
              <a:buFontTx/>
              <a:buChar char="-"/>
            </a:pPr>
            <a:r>
              <a:rPr lang="en-US" dirty="0" err="1" smtClean="0"/>
              <a:t>Bergþóra</a:t>
            </a:r>
            <a:r>
              <a:rPr lang="en-US" dirty="0" smtClean="0"/>
              <a:t> </a:t>
            </a:r>
            <a:r>
              <a:rPr lang="en-US" dirty="0" err="1" smtClean="0"/>
              <a:t>Guðnadóttir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Halla</a:t>
            </a:r>
            <a:r>
              <a:rPr lang="en-US" dirty="0" smtClean="0"/>
              <a:t> </a:t>
            </a:r>
            <a:r>
              <a:rPr lang="en-US" dirty="0" err="1" smtClean="0"/>
              <a:t>Tómasdóttir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man Old Style" pitchFamily="18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7292</TotalTime>
  <Words>661</Words>
  <Application>Microsoft Office PowerPoint</Application>
  <PresentationFormat>On-screen Show (4:3)</PresentationFormat>
  <Paragraphs>77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Pixel</vt:lpstr>
      <vt:lpstr>  Málstofa 4 Konur sem frumkvöðlar í atvinnulífi kl. 14.00 – 15.20    </vt:lpstr>
      <vt:lpstr>Málstofustjórar og ritari</vt:lpstr>
      <vt:lpstr>Konur sem frumkvöðlar í atvinnulífinu</vt:lpstr>
      <vt:lpstr>Hver er staða kvenna sem frumkvöðla á Íslandi?</vt:lpstr>
      <vt:lpstr>Helstu tölur sýna að ....</vt:lpstr>
      <vt:lpstr>Frumkvöðlastarfsemi á Íslandi</vt:lpstr>
      <vt:lpstr>Dæmi um sértækar ráðstafanir</vt:lpstr>
      <vt:lpstr>Hlutur kvenna í styrkjum/opinberri fjárfestingu í nýsköpun</vt:lpstr>
      <vt:lpstr>Framsögur</vt:lpstr>
      <vt:lpstr>Umræður</vt:lpstr>
      <vt:lpstr>Úr drögum að framkvæmdaáætlun ríkisstjórnarinnar í jafnréttismálum</vt:lpstr>
      <vt:lpstr>Úr drögum að framkvæmdaáætlun ríkisstjórnarinnar í jafnréttismálum</vt:lpstr>
    </vt:vector>
  </TitlesOfParts>
  <Company>attentus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 </cp:lastModifiedBy>
  <cp:revision>194</cp:revision>
  <dcterms:created xsi:type="dcterms:W3CDTF">2007-03-19T22:00:40Z</dcterms:created>
  <dcterms:modified xsi:type="dcterms:W3CDTF">2009-01-22T12:21:35Z</dcterms:modified>
</cp:coreProperties>
</file>