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1" r:id="rId3"/>
    <p:sldId id="260" r:id="rId4"/>
    <p:sldId id="261" r:id="rId5"/>
    <p:sldId id="262" r:id="rId6"/>
    <p:sldId id="266" r:id="rId7"/>
    <p:sldId id="290" r:id="rId8"/>
    <p:sldId id="288" r:id="rId9"/>
    <p:sldId id="257" r:id="rId10"/>
    <p:sldId id="258" r:id="rId11"/>
    <p:sldId id="259" r:id="rId12"/>
    <p:sldId id="292" r:id="rId13"/>
  </p:sldIdLst>
  <p:sldSz cx="9144000" cy="6858000" type="screen4x3"/>
  <p:notesSz cx="6638925" cy="9893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78130" autoAdjust="0"/>
  </p:normalViewPr>
  <p:slideViewPr>
    <p:cSldViewPr>
      <p:cViewPr varScale="1">
        <p:scale>
          <a:sx n="70" d="100"/>
          <a:sy n="70" d="100"/>
        </p:scale>
        <p:origin x="-7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r07gepe\Local%20Settings\Temp\notes6030C8\~722002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7.272587174060452E-2"/>
          <c:y val="2.6818156205912463E-2"/>
          <c:w val="0.92727409930471605"/>
          <c:h val="0.71759583693141038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30884D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2"/>
              <c:layout>
                <c:manualLayout>
                  <c:x val="-7.6048932445128413E-4"/>
                  <c:y val="-2.3856279250808778E-2"/>
                </c:manualLayout>
              </c:layout>
              <c:dLblPos val="outEnd"/>
              <c:showVal val="1"/>
            </c:dLbl>
            <c:dLbl>
              <c:idx val="24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lang="is-IS" sz="105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lang="is-IS" sz="10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numRef>
              <c:f>'[1]atvleysi mán'!$DT$34:$EH$34</c:f>
              <c:numCache>
                <c:formatCode>General</c:formatCode>
                <c:ptCount val="15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</c:numCache>
            </c:numRef>
          </c:cat>
          <c:val>
            <c:numRef>
              <c:f>'[1]atvleysi mán'!$DT$36:$EH$36</c:f>
              <c:numCache>
                <c:formatCode>General</c:formatCode>
                <c:ptCount val="15"/>
                <c:pt idx="0">
                  <c:v>4.4000000000000004</c:v>
                </c:pt>
                <c:pt idx="1">
                  <c:v>3.9</c:v>
                </c:pt>
                <c:pt idx="2">
                  <c:v>2.8</c:v>
                </c:pt>
                <c:pt idx="3">
                  <c:v>1.9</c:v>
                </c:pt>
                <c:pt idx="4">
                  <c:v>1.3</c:v>
                </c:pt>
                <c:pt idx="5">
                  <c:v>1.4</c:v>
                </c:pt>
                <c:pt idx="6">
                  <c:v>2.5</c:v>
                </c:pt>
                <c:pt idx="7">
                  <c:v>3.4</c:v>
                </c:pt>
                <c:pt idx="8">
                  <c:v>3.1</c:v>
                </c:pt>
                <c:pt idx="9">
                  <c:v>2.1</c:v>
                </c:pt>
                <c:pt idx="10">
                  <c:v>1.3</c:v>
                </c:pt>
                <c:pt idx="11">
                  <c:v>1</c:v>
                </c:pt>
                <c:pt idx="12">
                  <c:v>1.6</c:v>
                </c:pt>
                <c:pt idx="13">
                  <c:v>9.5</c:v>
                </c:pt>
                <c:pt idx="14">
                  <c:v>9</c:v>
                </c:pt>
              </c:numCache>
            </c:numRef>
          </c:val>
        </c:ser>
        <c:gapWidth val="20"/>
        <c:axId val="185832192"/>
        <c:axId val="188756352"/>
      </c:barChart>
      <c:catAx>
        <c:axId val="185832192"/>
        <c:scaling>
          <c:orientation val="minMax"/>
        </c:scaling>
        <c:axPos val="b"/>
        <c:numFmt formatCode="General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is-IS"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8756352"/>
        <c:crosses val="autoZero"/>
        <c:auto val="1"/>
        <c:lblAlgn val="ctr"/>
        <c:lblOffset val="100"/>
        <c:tickLblSkip val="1"/>
        <c:tickMarkSkip val="1"/>
      </c:catAx>
      <c:valAx>
        <c:axId val="188756352"/>
        <c:scaling>
          <c:orientation val="minMax"/>
          <c:max val="10"/>
        </c:scaling>
        <c:axPos val="l"/>
        <c:numFmt formatCode="0&quot;%&quot;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is-IS"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5832192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0.02576</cdr:x>
      <cdr:y>0.88133</cdr:y>
    </cdr:from>
    <cdr:to>
      <cdr:x>0.09372</cdr:x>
      <cdr:y>0.97696</cdr:y>
    </cdr:to>
    <cdr:sp macro="" textlink="">
      <cdr:nvSpPr>
        <cdr:cNvPr id="107521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61965" y="2048299"/>
          <a:ext cx="427231" cy="2222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endParaRPr lang="is-IS" sz="800" b="0" i="0" strike="noStrike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0.94118</cdr:x>
      <cdr:y>0.88252</cdr:y>
    </cdr:from>
    <cdr:to>
      <cdr:x>0.98825</cdr:x>
      <cdr:y>0.97672</cdr:y>
    </cdr:to>
    <cdr:sp macro="" textlink="">
      <cdr:nvSpPr>
        <cdr:cNvPr id="8195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350206" y="1822350"/>
          <a:ext cx="317464" cy="1996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endParaRPr lang="is-IS" sz="800" b="0" i="0" strike="noStrike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0.00362</cdr:x>
      <cdr:y>0.01185</cdr:y>
    </cdr:to>
    <cdr:pic>
      <cdr:nvPicPr>
        <cdr:cNvPr id="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0.9297</cdr:x>
      <cdr:y>0.8985</cdr:y>
    </cdr:from>
    <cdr:to>
      <cdr:x>0.97573</cdr:x>
      <cdr:y>0.97506</cdr:y>
    </cdr:to>
    <cdr:sp macro="" textlink="">
      <cdr:nvSpPr>
        <cdr:cNvPr id="55301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160489" y="1860305"/>
          <a:ext cx="285235" cy="16217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endParaRPr lang="is-IS" sz="800" b="0" i="0" strike="noStrike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0.48769</cdr:x>
      <cdr:y>0.89826</cdr:y>
    </cdr:from>
    <cdr:to>
      <cdr:x>0.55146</cdr:x>
      <cdr:y>0.97696</cdr:y>
    </cdr:to>
    <cdr:sp macro="" textlink="">
      <cdr:nvSpPr>
        <cdr:cNvPr id="107526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073678" y="1859812"/>
          <a:ext cx="401500" cy="16266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endParaRPr lang="is-IS" sz="800" b="0" i="0" strike="noStrike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0.04587</cdr:x>
      <cdr:y>0.93671</cdr:y>
    </cdr:from>
    <cdr:to>
      <cdr:x>0.43119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57190" y="5286436"/>
          <a:ext cx="3000396" cy="3571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is-IS" sz="1100" dirty="0" smtClean="0"/>
            <a:t>Heimild: Vinnumálastofnun</a:t>
          </a:r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6868" cy="4946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0521" y="0"/>
            <a:ext cx="2876868" cy="4946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C3BF641-2987-4AF6-B8CD-685991B3247A}" type="datetimeFigureOut">
              <a:rPr lang="en-US"/>
              <a:pPr>
                <a:defRPr/>
              </a:pPr>
              <a:t>4/2/2009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96918"/>
            <a:ext cx="2876868" cy="4946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0521" y="9396918"/>
            <a:ext cx="2876868" cy="4946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81993F3-C889-4668-83FF-9AB0B52F1A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6868" cy="4946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0521" y="0"/>
            <a:ext cx="2876868" cy="4946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BB43787-5739-4D9C-B1C0-0786BC94BEB3}" type="datetimeFigureOut">
              <a:rPr lang="en-US"/>
              <a:pPr>
                <a:defRPr/>
              </a:pPr>
              <a:t>4/2/2009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46138" y="741363"/>
            <a:ext cx="4946650" cy="3709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3893" y="4699318"/>
            <a:ext cx="5311140" cy="44519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96918"/>
            <a:ext cx="2876868" cy="4946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0521" y="9396918"/>
            <a:ext cx="2876868" cy="4946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0B85D46-24CD-4E09-979D-0E04D7DED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B85D46-24CD-4E09-979D-0E04D7DEDB4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B85D46-24CD-4E09-979D-0E04D7DEDB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is-IS" smtClean="0"/>
              <a:t>Úrræði valin til samræmis við kröfur, stöðu og möguleika hvers og eins. </a:t>
            </a:r>
          </a:p>
          <a:p>
            <a:pPr eaLnBrk="1" hangingPunct="1">
              <a:spcBef>
                <a:spcPct val="0"/>
              </a:spcBef>
            </a:pPr>
            <a:r>
              <a:rPr lang="is-IS" smtClean="0"/>
              <a:t>Fer ekki þetta kerfi að hafa annan tilgang þegar talað er um 10 – 15% atvinnuleysi.  Meir samfélagslegur stuðningur en atvinnuleysistryggingakerfi sem stuðningskerfi við vinnumarkaðinn?</a:t>
            </a: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EB363A-3EBD-49F5-9117-D92F911E647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31</a:t>
            </a:r>
            <a:r>
              <a:rPr lang="is-IS" baseline="0" dirty="0" smtClean="0"/>
              <a:t> fyrirtæki - </a:t>
            </a:r>
            <a:r>
              <a:rPr lang="is-IS" dirty="0" smtClean="0"/>
              <a:t>72 </a:t>
            </a:r>
            <a:r>
              <a:rPr lang="is-IS" baseline="0" dirty="0" smtClean="0"/>
              <a:t>störf. </a:t>
            </a:r>
          </a:p>
          <a:p>
            <a:r>
              <a:rPr lang="is-IS" baseline="0" dirty="0" smtClean="0"/>
              <a:t>Aðeins 21 ráðningar (nokkrar i farvatninu) – fyrirtækin fara sér hægt, nýtilkomin og stendur ekki á okkur. Önnur að meta umsóknir, praktískt vandamál – hafa haft augastað á starfsmanni sem ekki er atvinnulaus eða ekki skráður. Annarskonar fólk – gaman að geta ráðið sprenglært fólk í störf við hæfi.  Allir vera mjög ánægðir</a:t>
            </a:r>
          </a:p>
          <a:p>
            <a:r>
              <a:rPr lang="is-IS" baseline="0" dirty="0" smtClean="0"/>
              <a:t>Hæfnispróf  fellt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B85D46-24CD-4E09-979D-0E04D7DEDB4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Kynningarátak e. páska – Samvinnan kemur út að nýju.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B85D46-24CD-4E09-979D-0E04D7DEDB4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is-IS" dirty="0" smtClean="0"/>
              <a:t>Ætlum</a:t>
            </a:r>
            <a:r>
              <a:rPr lang="is-IS" baseline="0" dirty="0" smtClean="0"/>
              <a:t> áfram að byggja upp öfluga náms og starfsráðgjöf, </a:t>
            </a:r>
            <a:endParaRPr lang="is-IS" dirty="0" smtClean="0"/>
          </a:p>
          <a:p>
            <a:pPr eaLnBrk="1" hangingPunct="1">
              <a:spcBef>
                <a:spcPct val="0"/>
              </a:spcBef>
            </a:pPr>
            <a:endParaRPr lang="is-IS" dirty="0" smtClean="0"/>
          </a:p>
          <a:p>
            <a:pPr eaLnBrk="1" hangingPunct="1">
              <a:spcBef>
                <a:spcPct val="0"/>
              </a:spcBef>
            </a:pPr>
            <a:r>
              <a:rPr lang="is-IS" dirty="0" smtClean="0"/>
              <a:t>Margt verið í gangi áður.  Torgið, Virkjun, Deiglan, Akureyri</a:t>
            </a:r>
          </a:p>
          <a:p>
            <a:pPr eaLnBrk="1" hangingPunct="1">
              <a:spcBef>
                <a:spcPct val="0"/>
              </a:spcBef>
            </a:pPr>
            <a:endParaRPr lang="is-IS" dirty="0" smtClean="0"/>
          </a:p>
          <a:p>
            <a:pPr eaLnBrk="1" hangingPunct="1">
              <a:spcBef>
                <a:spcPct val="0"/>
              </a:spcBef>
            </a:pPr>
            <a:r>
              <a:rPr lang="is-IS" dirty="0" smtClean="0"/>
              <a:t>Vinnumiðlunin – heimsóknir</a:t>
            </a:r>
            <a:r>
              <a:rPr lang="is-IS" baseline="0" dirty="0" smtClean="0"/>
              <a:t> í fyrirtæki. </a:t>
            </a:r>
          </a:p>
          <a:p>
            <a:pPr eaLnBrk="1" hangingPunct="1">
              <a:spcBef>
                <a:spcPct val="0"/>
              </a:spcBef>
            </a:pPr>
            <a:endParaRPr lang="is-IS" baseline="0" dirty="0" smtClean="0"/>
          </a:p>
          <a:p>
            <a:pPr eaLnBrk="1" hangingPunct="1">
              <a:spcBef>
                <a:spcPct val="0"/>
              </a:spcBef>
            </a:pPr>
            <a:r>
              <a:rPr lang="is-IS" baseline="0" dirty="0" smtClean="0"/>
              <a:t>Má ekki gleymast að stofnunin er að framkvæma lög på godt og ont. </a:t>
            </a:r>
            <a:endParaRPr lang="is-I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283062-842E-49A1-8C0A-2BB3758858A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is-IS" dirty="0" smtClean="0"/>
              <a:t>Við erum með stóran hóp</a:t>
            </a:r>
            <a:r>
              <a:rPr lang="is-IS" baseline="0" dirty="0" smtClean="0"/>
              <a:t> fólks sem stendur veikt á vinnumarkaði.   </a:t>
            </a:r>
          </a:p>
          <a:p>
            <a:r>
              <a:rPr lang="is-IS" baseline="0" dirty="0" smtClean="0"/>
              <a:t>Heimsóknir inn í fyrirtækin mikilvæg</a:t>
            </a:r>
          </a:p>
          <a:p>
            <a:r>
              <a:rPr lang="is-IS" baseline="0" dirty="0" smtClean="0"/>
              <a:t>Námsflokkarnir - </a:t>
            </a:r>
            <a:endParaRPr lang="is-IS" dirty="0" smtClean="0"/>
          </a:p>
          <a:p>
            <a:r>
              <a:rPr lang="is-IS" dirty="0" smtClean="0"/>
              <a:t>Stéttarfélög fái betri upplýsingar um atvinnulausa félagsmenn.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E2A743-4CF7-4940-B763-F18ED9DF87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s-IS" smtClean="0"/>
              <a:t>220 mkr. á næsta ári – um 50 mkr. Afgangur á þessu ári.</a:t>
            </a:r>
          </a:p>
          <a:p>
            <a:pPr eaLnBrk="1" hangingPunct="1"/>
            <a:r>
              <a:rPr lang="is-IS" smtClean="0"/>
              <a:t>50 (30) mkr. frá starfsmenntaráði</a:t>
            </a:r>
          </a:p>
          <a:p>
            <a:pPr eaLnBrk="1" hangingPunct="1"/>
            <a:endParaRPr lang="is-IS" smtClean="0"/>
          </a:p>
          <a:p>
            <a:pPr eaLnBrk="1" hangingPunct="1"/>
            <a:r>
              <a:rPr lang="is-IS" smtClean="0"/>
              <a:t>Fjármunir til starfsmenntunar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046403-DC7D-472C-AFFF-F40B49B1A1A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6B57EC5-3D7A-4577-9130-05CEB7EF4F4E}" type="datetimeFigureOut">
              <a:rPr lang="en-US"/>
              <a:pPr>
                <a:defRPr/>
              </a:pPr>
              <a:t>4/2/2009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2173A44-CF16-47FC-8207-20B1DA813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E5C6F-9487-490F-AA2B-52CBB4357829}" type="datetimeFigureOut">
              <a:rPr lang="en-US"/>
              <a:pPr>
                <a:defRPr/>
              </a:pPr>
              <a:t>4/2/2009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11824-0A0D-4DC8-8E59-EAE3A9D4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F5862-487A-4DB6-BEE6-9CF2F0790308}" type="datetimeFigureOut">
              <a:rPr lang="en-US"/>
              <a:pPr>
                <a:defRPr/>
              </a:pPr>
              <a:t>4/2/2009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4BC48-59FD-4BAC-9D58-BC117D02F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0FF2E-E1F1-4AA2-9565-B329DF11324C}" type="datetimeFigureOut">
              <a:rPr lang="en-US"/>
              <a:pPr>
                <a:defRPr/>
              </a:pPr>
              <a:t>4/2/2009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83CF4-FDE8-488C-970F-7407E4A5A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970089-9A1B-4FFD-ACCC-E39F9D0CE67D}" type="datetimeFigureOut">
              <a:rPr lang="en-US"/>
              <a:pPr>
                <a:defRPr/>
              </a:pPr>
              <a:t>4/2/2009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0C47AE-7E52-4884-9986-094149FFE3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51A1F9-D64D-47EE-AF6E-6F272B0A89B0}" type="datetimeFigureOut">
              <a:rPr lang="en-US"/>
              <a:pPr>
                <a:defRPr/>
              </a:pPr>
              <a:t>4/2/2009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E53507-1E08-4261-9EA3-3924ED744E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93BEA4-F51A-45A5-8444-60DFA4D2A78D}" type="datetimeFigureOut">
              <a:rPr lang="en-US"/>
              <a:pPr>
                <a:defRPr/>
              </a:pPr>
              <a:t>4/2/2009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490344-FD6A-4AA2-8B0C-977A0CFF6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633A57-D028-475A-AD26-D36FF18B8E35}" type="datetimeFigureOut">
              <a:rPr lang="en-US"/>
              <a:pPr>
                <a:defRPr/>
              </a:pPr>
              <a:t>4/2/2009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E91068-E1E3-4C07-8268-7427530EC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6669D-CF97-4C96-BF38-CD1907428AF2}" type="datetimeFigureOut">
              <a:rPr lang="en-US"/>
              <a:pPr>
                <a:defRPr/>
              </a:pPr>
              <a:t>4/2/2009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0DDA2-8B85-4BD5-921E-DF72C22AB5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5389FF-2F9A-486F-93C4-2D3109653A66}" type="datetimeFigureOut">
              <a:rPr lang="en-US"/>
              <a:pPr>
                <a:defRPr/>
              </a:pPr>
              <a:t>4/2/2009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3619D3B-0A6C-4AE9-9656-B0BB9E8620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08C46D5-6834-41DA-AFC6-4EDBB53A7374}" type="datetimeFigureOut">
              <a:rPr lang="en-US"/>
              <a:pPr>
                <a:defRPr/>
              </a:pPr>
              <a:t>4/2/2009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4F392C4-BE63-455A-932C-E224AA22B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30862F8-477C-414C-99F6-1B1844548FA9}" type="datetimeFigureOut">
              <a:rPr lang="en-US"/>
              <a:pPr>
                <a:defRPr/>
              </a:pPr>
              <a:t>4/2/2009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448ECE5-0AF0-4A16-8A5C-A4CFF4AF33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3" r:id="rId2"/>
    <p:sldLayoutId id="2147483918" r:id="rId3"/>
    <p:sldLayoutId id="2147483919" r:id="rId4"/>
    <p:sldLayoutId id="2147483920" r:id="rId5"/>
    <p:sldLayoutId id="2147483921" r:id="rId6"/>
    <p:sldLayoutId id="2147483914" r:id="rId7"/>
    <p:sldLayoutId id="2147483922" r:id="rId8"/>
    <p:sldLayoutId id="2147483923" r:id="rId9"/>
    <p:sldLayoutId id="2147483915" r:id="rId10"/>
    <p:sldLayoutId id="21474839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71678"/>
            <a:ext cx="7772400" cy="1510684"/>
          </a:xfrm>
        </p:spPr>
        <p:txBody>
          <a:bodyPr>
            <a:normAutofit/>
          </a:bodyPr>
          <a:lstStyle/>
          <a:p>
            <a:pPr algn="ctr"/>
            <a:r>
              <a:rPr lang="is-IS" sz="3200" dirty="0" smtClean="0"/>
              <a:t>Námsstefna um vinnumarkaðsúrræði</a:t>
            </a:r>
            <a:endParaRPr lang="en-US" sz="3200" dirty="0"/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685800" y="3500438"/>
            <a:ext cx="7772400" cy="1857387"/>
          </a:xfrm>
        </p:spPr>
        <p:txBody>
          <a:bodyPr/>
          <a:lstStyle/>
          <a:p>
            <a:pPr marR="0" algn="ctr" eaLnBrk="1" hangingPunct="1"/>
            <a:endParaRPr lang="is-IS" sz="2000" dirty="0" smtClean="0"/>
          </a:p>
          <a:p>
            <a:pPr marR="0" algn="ctr" eaLnBrk="1" hangingPunct="1"/>
            <a:r>
              <a:rPr lang="is-IS" sz="2000" dirty="0" smtClean="0"/>
              <a:t>Gissur Pétursson</a:t>
            </a:r>
          </a:p>
          <a:p>
            <a:pPr marR="0" algn="ctr" eaLnBrk="1" hangingPunct="1"/>
            <a:r>
              <a:rPr lang="is-IS" sz="2000" dirty="0" smtClean="0"/>
              <a:t>3. apríl  </a:t>
            </a:r>
            <a:r>
              <a:rPr lang="is-IS" sz="2000" dirty="0" smtClean="0"/>
              <a:t>2009</a:t>
            </a:r>
          </a:p>
          <a:p>
            <a:pPr marR="0" algn="ctr" eaLnBrk="1" hangingPunct="1"/>
            <a:endParaRPr lang="en-US" sz="2000" dirty="0" smtClean="0"/>
          </a:p>
        </p:txBody>
      </p:sp>
      <p:pic>
        <p:nvPicPr>
          <p:cNvPr id="10244" name="Picture 4" descr="Lógó VMST 0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500" y="357189"/>
            <a:ext cx="1483203" cy="1500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Vinnumarkaðsráð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Símenntunarmiðstöðvar – þarfir þeirra sem veikastir standa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Hefðbundnar menntastofnanir (framhaldsskólar, háskólar)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Stéttarfélög – beint samband og hvatning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Sveitarfélög, sérstök verkefni, átaksverkefni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Fyrirtækin í landinu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Ráðuneyti og opinberar stofnanir - átaksverkefni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3200" dirty="0" smtClean="0"/>
              <a:t>Samstarf Vinnumálastofnunar og fræðsluaðla:</a:t>
            </a:r>
            <a:endParaRPr lang="en-US" sz="3200" dirty="0"/>
          </a:p>
        </p:txBody>
      </p:sp>
      <p:pic>
        <p:nvPicPr>
          <p:cNvPr id="16388" name="Picture 4" descr="Lógó VMST 0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97850" y="5900738"/>
            <a:ext cx="946150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Atvinnuleysistryggingasjóður (úrræðafjármunir)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Starfsmenntaráð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Ríkissjóður – önnur ráðuneyti – fjármunir til starfsmenntamála/fullorðinsfræðslu,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Nýsköpunarsjóðir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Starfsmenntunarsjóðir vinnumarkaðarins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Endurhæfingarsjóður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Lánasjóður ísl. námsmanna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Sveitarfélög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Erlendir </a:t>
            </a: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sjóðir</a:t>
            </a:r>
            <a:endParaRPr lang="is-I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Fleiri?</a:t>
            </a:r>
            <a:endParaRPr lang="is-I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Hversu mikið er til ráðstöfunar?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dirty="0" smtClean="0"/>
              <a:t>Fjármunir til vinnumarkaðsúrræða</a:t>
            </a:r>
            <a:endParaRPr lang="en-US" dirty="0"/>
          </a:p>
        </p:txBody>
      </p:sp>
      <p:pic>
        <p:nvPicPr>
          <p:cNvPr id="17412" name="Picture 4" descr="Lógó VMST 0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97850" y="5900738"/>
            <a:ext cx="946150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Alþjóðavæðingin</a:t>
            </a:r>
          </a:p>
          <a:p>
            <a:r>
              <a:rPr lang="is-IS" dirty="0" smtClean="0"/>
              <a:t>Samkeppni um besta fólkið</a:t>
            </a:r>
          </a:p>
          <a:p>
            <a:endParaRPr lang="is-IS" dirty="0" smtClean="0"/>
          </a:p>
          <a:p>
            <a:pPr>
              <a:buNone/>
            </a:pPr>
            <a:r>
              <a:rPr lang="is-IS" i="1" dirty="0" smtClean="0"/>
              <a:t>Hvað getum við boðið?</a:t>
            </a:r>
          </a:p>
          <a:p>
            <a:r>
              <a:rPr lang="is-IS" dirty="0" smtClean="0"/>
              <a:t>Gott mennta, heilbirgðis og húsnæðiskerfi</a:t>
            </a:r>
          </a:p>
          <a:p>
            <a:r>
              <a:rPr lang="is-IS" dirty="0" smtClean="0"/>
              <a:t>Jafnræði</a:t>
            </a:r>
          </a:p>
          <a:p>
            <a:r>
              <a:rPr lang="is-IS" dirty="0" smtClean="0"/>
              <a:t>Spennandi viðfangsefni</a:t>
            </a:r>
          </a:p>
          <a:p>
            <a:endParaRPr lang="is-I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sz="3200" dirty="0" smtClean="0"/>
              <a:t>Hvernig er vinnumarkaður framtíðar?</a:t>
            </a:r>
            <a:endParaRPr lang="en-US" sz="3200" dirty="0"/>
          </a:p>
        </p:txBody>
      </p:sp>
      <p:pic>
        <p:nvPicPr>
          <p:cNvPr id="4" name="Picture 4" descr="Lógó VMST 0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97850" y="5900738"/>
            <a:ext cx="946150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572428" cy="1143000"/>
          </a:xfrm>
        </p:spPr>
        <p:txBody>
          <a:bodyPr/>
          <a:lstStyle/>
          <a:p>
            <a:r>
              <a:rPr lang="is-IS" dirty="0" smtClean="0"/>
              <a:t>Atvinnuleysi 1996 - 2010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500034" y="1142984"/>
          <a:ext cx="7786720" cy="5286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429520" y="571501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dirty="0" smtClean="0"/>
              <a:t>Spá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rot="16200000" flipV="1">
            <a:off x="7464445" y="5465777"/>
            <a:ext cx="285752" cy="69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7894264" y="5464586"/>
            <a:ext cx="285752" cy="72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4" descr="Lógó VMST 0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97850" y="5900738"/>
            <a:ext cx="946150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Viðhald hæfni og </a:t>
            </a: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félagslegrar </a:t>
            </a: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virkni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Endurmenntun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Endurhæfing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Gegn langtímaatvinnuleysi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Finna störf erlendis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Skapa ný störf</a:t>
            </a:r>
            <a:endParaRPr lang="is-I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3600" dirty="0" smtClean="0"/>
              <a:t>Markmið vinnumarkaðsúrræða</a:t>
            </a:r>
            <a:endParaRPr lang="en-US" sz="3600" dirty="0"/>
          </a:p>
        </p:txBody>
      </p:sp>
      <p:pic>
        <p:nvPicPr>
          <p:cNvPr id="14340" name="Picture 4" descr="Lógó VMST 0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97850" y="5900737"/>
            <a:ext cx="946150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Fjöldi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Aldur</a:t>
            </a:r>
            <a:endParaRPr lang="is-I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Menntun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Starfsstétt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Búseta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Þjóðerni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Nýr hópur einstakl. á hlutabótum í samræmi við nýtt fyrirkomulag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Lengd </a:t>
            </a: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á skrá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15196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3600" dirty="0" smtClean="0"/>
              <a:t>Greining á </a:t>
            </a:r>
            <a:r>
              <a:rPr lang="is-IS" sz="3600" dirty="0" smtClean="0"/>
              <a:t>hópnum og þarfir hans</a:t>
            </a:r>
            <a:endParaRPr lang="en-US" sz="3600" dirty="0"/>
          </a:p>
        </p:txBody>
      </p:sp>
      <p:pic>
        <p:nvPicPr>
          <p:cNvPr id="18436" name="Picture 4" descr="Lógó VMST 0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97850" y="5900738"/>
            <a:ext cx="946150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2926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Nýtt: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Frumkvöðlastarf 8. gr. </a:t>
            </a: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 Starfsorka</a:t>
            </a:r>
            <a:endParaRPr lang="is-I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Sjálfboðaliðastarf</a:t>
            </a:r>
          </a:p>
          <a:p>
            <a:pPr eaLnBrk="1" hangingPunct="1">
              <a:buFont typeface="Wingdings" pitchFamily="2" charset="2"/>
              <a:buChar char="Ø"/>
            </a:pPr>
            <a:endParaRPr lang="is-I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Annað þekkt </a:t>
            </a: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áður (?) </a:t>
            </a: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– nánast sömu reglur. </a:t>
            </a:r>
          </a:p>
          <a:p>
            <a:pPr eaLnBrk="1" hangingPunct="1">
              <a:buNone/>
            </a:pPr>
            <a:endParaRPr lang="is-I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Mikið upplýsingastarf nauðsynlegt. </a:t>
            </a:r>
            <a:endParaRPr lang="is-I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dirty="0" smtClean="0"/>
              <a:t>Ný reglugerð um vinnumarkaðsúrræði </a:t>
            </a:r>
            <a:endParaRPr lang="en-US" dirty="0"/>
          </a:p>
        </p:txBody>
      </p:sp>
      <p:pic>
        <p:nvPicPr>
          <p:cNvPr id="19460" name="Picture 4" descr="Lógó VMST 0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97850" y="5900738"/>
            <a:ext cx="946150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s-IS" dirty="0" smtClean="0"/>
              <a:t>Önnur </a:t>
            </a:r>
            <a:r>
              <a:rPr lang="is-IS" dirty="0" smtClean="0"/>
              <a:t>vinnumarkaðsúrræði samkv. reglugerð</a:t>
            </a:r>
            <a:endParaRPr lang="en-GB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42938" y="1571625"/>
            <a:ext cx="7693025" cy="44958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Starfsþjálfun í allt að 6 mánuði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Reynsluráðning í allt að 6 mánuði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Atvinnutengd stafsendurhæfing í 13 vikur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Þróun eigin viðskiptahugmyndar í 6 mánuði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Frumkvöðlastarf innan fyrirtækis í 6 mánuði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Sérstök átaksverkefni í 6 mánuði – fyrirtæki eða frjáls félagasamtök 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Sjálfboðaliðastarf – frjáls félagasamtök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Styrkir </a:t>
            </a:r>
          </a:p>
          <a:p>
            <a:pPr marL="640080" lvl="1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s-IS" sz="1600" dirty="0" smtClean="0">
                <a:latin typeface="Times New Roman" pitchFamily="18" charset="0"/>
                <a:cs typeface="Times New Roman" pitchFamily="18" charset="0"/>
              </a:rPr>
              <a:t>vegna samninga við fyrirtæki</a:t>
            </a:r>
          </a:p>
          <a:p>
            <a:pPr marL="640080" lvl="1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s-IS" sz="1600" dirty="0" smtClean="0">
                <a:latin typeface="Times New Roman" pitchFamily="18" charset="0"/>
                <a:cs typeface="Times New Roman" pitchFamily="18" charset="0"/>
              </a:rPr>
              <a:t>vegna frumkvöðlastarfs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is-I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is-I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GB" dirty="0" smtClean="0"/>
          </a:p>
        </p:txBody>
      </p:sp>
      <p:pic>
        <p:nvPicPr>
          <p:cNvPr id="24580" name="Picture 4" descr="Lógó VMST 0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97850" y="5900738"/>
            <a:ext cx="946150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s-IS" dirty="0" smtClean="0"/>
              <a:t>Markhópur – fyrirtækin, sveitarfélög, opinberar stofnanir og frjáls félagasamtök. </a:t>
            </a:r>
          </a:p>
          <a:p>
            <a:r>
              <a:rPr lang="is-IS" dirty="0" smtClean="0"/>
              <a:t> Bæklingur sendur á öll fyrirtæki landsins, 12.000 talsins </a:t>
            </a:r>
          </a:p>
          <a:p>
            <a:r>
              <a:rPr lang="is-IS" dirty="0" smtClean="0"/>
              <a:t>Heilsíður í dagblöðum eftir páska </a:t>
            </a:r>
          </a:p>
          <a:p>
            <a:r>
              <a:rPr lang="is-IS" dirty="0" smtClean="0"/>
              <a:t>Vefbanner á vefmiðla.  </a:t>
            </a:r>
          </a:p>
          <a:p>
            <a:endParaRPr lang="is-IS" dirty="0" smtClean="0"/>
          </a:p>
          <a:p>
            <a:r>
              <a:rPr lang="is-IS" dirty="0" smtClean="0"/>
              <a:t>Markmið að ný störf verði til.</a:t>
            </a:r>
            <a:endParaRPr lang="is-I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Auglýsingaátak - herferð</a:t>
            </a:r>
            <a:endParaRPr lang="en-US" dirty="0"/>
          </a:p>
        </p:txBody>
      </p:sp>
      <p:pic>
        <p:nvPicPr>
          <p:cNvPr id="4" name="Picture 4" descr="Lógó VMST 0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97850" y="5900738"/>
            <a:ext cx="946150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is-IS" dirty="0" smtClean="0"/>
              <a:t>Samvinnan </a:t>
            </a: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214414" y="1000109"/>
          <a:ext cx="6351719" cy="5683490"/>
        </p:xfrm>
        <a:graphic>
          <a:graphicData uri="http://schemas.openxmlformats.org/presentationml/2006/ole">
            <p:oleObj spid="_x0000_s1026" name="Acrobat Document" r:id="rId3" imgW="8496300" imgH="6934200" progId="AcroExch.Document.7">
              <p:embed/>
            </p:oleObj>
          </a:graphicData>
        </a:graphic>
      </p:graphicFrame>
      <p:pic>
        <p:nvPicPr>
          <p:cNvPr id="6" name="Picture 4" descr="Lógó VMST 0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97850" y="5900738"/>
            <a:ext cx="946150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714375" y="1447800"/>
            <a:ext cx="8215313" cy="4572000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is-IS" sz="2000" b="1" dirty="0" smtClean="0">
                <a:latin typeface="Times New Roman" pitchFamily="18" charset="0"/>
                <a:cs typeface="Times New Roman" pitchFamily="18" charset="0"/>
              </a:rPr>
              <a:t>Innan húss: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is-IS" sz="2000" dirty="0" smtClean="0">
                <a:latin typeface="Times New Roman" pitchFamily="18" charset="0"/>
                <a:cs typeface="Times New Roman" pitchFamily="18" charset="0"/>
              </a:rPr>
              <a:t>Öflug náms og starfsráðgjöf, sjálfstyrking, vinnuklúbbar, námskeið og fræðslustarf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is-IS" sz="2000" dirty="0" smtClean="0">
                <a:latin typeface="Times New Roman" pitchFamily="18" charset="0"/>
                <a:cs typeface="Times New Roman" pitchFamily="18" charset="0"/>
              </a:rPr>
              <a:t>Starfsþjálfunarúrræði (starf á bótum, samningar)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is-IS" sz="2000" dirty="0" smtClean="0">
                <a:latin typeface="Times New Roman" pitchFamily="18" charset="0"/>
                <a:cs typeface="Times New Roman" pitchFamily="18" charset="0"/>
              </a:rPr>
              <a:t>Vinnumiðlun </a:t>
            </a:r>
          </a:p>
          <a:p>
            <a:pPr eaLnBrk="1" hangingPunct="1">
              <a:buNone/>
            </a:pPr>
            <a:r>
              <a:rPr lang="is-IS" sz="2000" b="1" dirty="0" smtClean="0">
                <a:latin typeface="Times New Roman" pitchFamily="18" charset="0"/>
                <a:cs typeface="Times New Roman" pitchFamily="18" charset="0"/>
              </a:rPr>
              <a:t>Aðkeypt úrræði: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is-IS" sz="2000" dirty="0" smtClean="0">
                <a:latin typeface="Times New Roman" pitchFamily="18" charset="0"/>
                <a:cs typeface="Times New Roman" pitchFamily="18" charset="0"/>
              </a:rPr>
              <a:t>Miðstöðvar og vinnuklúbbar fyrir atvinnuleitendur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is-IS" sz="2000" dirty="0" smtClean="0">
                <a:latin typeface="Times New Roman" pitchFamily="18" charset="0"/>
                <a:cs typeface="Times New Roman" pitchFamily="18" charset="0"/>
              </a:rPr>
              <a:t>Menntunarúræði hjá </a:t>
            </a:r>
            <a:r>
              <a:rPr lang="is-IS" sz="2000" dirty="0" smtClean="0">
                <a:latin typeface="Times New Roman" pitchFamily="18" charset="0"/>
                <a:cs typeface="Times New Roman" pitchFamily="18" charset="0"/>
              </a:rPr>
              <a:t>hagsmunasamtökum og einkafyrirtækjum</a:t>
            </a:r>
            <a:endParaRPr lang="is-I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is-IS" sz="2000" dirty="0" smtClean="0">
                <a:latin typeface="Times New Roman" pitchFamily="18" charset="0"/>
                <a:cs typeface="Times New Roman" pitchFamily="18" charset="0"/>
              </a:rPr>
              <a:t>Náms og starfsráðgjöf t.d. hjá símenntunarmiðstöðvum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is-IS" sz="2000" dirty="0" smtClean="0">
                <a:latin typeface="Times New Roman" pitchFamily="18" charset="0"/>
                <a:cs typeface="Times New Roman" pitchFamily="18" charset="0"/>
              </a:rPr>
              <a:t>Sálfræðiþjónusta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is-IS" sz="2000" dirty="0" smtClean="0">
                <a:latin typeface="Times New Roman" pitchFamily="18" charset="0"/>
                <a:cs typeface="Times New Roman" pitchFamily="18" charset="0"/>
              </a:rPr>
              <a:t>Fjármálaráðgjöf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is-IS" sz="2000" dirty="0" smtClean="0">
                <a:latin typeface="Times New Roman" pitchFamily="18" charset="0"/>
                <a:cs typeface="Times New Roman" pitchFamily="18" charset="0"/>
              </a:rPr>
              <a:t>Úrræði boðin og kostuð af öðrum. Hverjum? Hvers vegna? </a:t>
            </a:r>
            <a:endParaRPr lang="is-I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is-IS" sz="2000" dirty="0" smtClean="0">
                <a:latin typeface="Times New Roman" pitchFamily="18" charset="0"/>
                <a:cs typeface="Times New Roman" pitchFamily="18" charset="0"/>
              </a:rPr>
              <a:t>Fyrri </a:t>
            </a:r>
            <a:r>
              <a:rPr lang="is-IS" sz="2000" dirty="0" smtClean="0">
                <a:latin typeface="Times New Roman" pitchFamily="18" charset="0"/>
                <a:cs typeface="Times New Roman" pitchFamily="18" charset="0"/>
              </a:rPr>
              <a:t>reynsla </a:t>
            </a:r>
            <a:r>
              <a:rPr lang="is-I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s-IS" sz="2000" dirty="0" smtClean="0">
                <a:latin typeface="Times New Roman" pitchFamily="18" charset="0"/>
                <a:cs typeface="Times New Roman" pitchFamily="18" charset="0"/>
              </a:rPr>
              <a:t>gæðaeftirlit.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dirty="0" smtClean="0"/>
              <a:t>Vinnumálastofnun</a:t>
            </a:r>
            <a:endParaRPr lang="en-US" dirty="0"/>
          </a:p>
        </p:txBody>
      </p:sp>
      <p:pic>
        <p:nvPicPr>
          <p:cNvPr id="15364" name="Picture 4" descr="Lógó VMST 0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97850" y="5900738"/>
            <a:ext cx="946150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1849</TotalTime>
  <Words>574</Words>
  <Application>Microsoft Office PowerPoint</Application>
  <PresentationFormat>On-screen Show (4:3)</PresentationFormat>
  <Paragraphs>122</Paragraphs>
  <Slides>12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Concourse</vt:lpstr>
      <vt:lpstr>Adobe Acrobat Document</vt:lpstr>
      <vt:lpstr>Námsstefna um vinnumarkaðsúrræði</vt:lpstr>
      <vt:lpstr>Atvinnuleysi 1996 - 2010</vt:lpstr>
      <vt:lpstr>Markmið vinnumarkaðsúrræða</vt:lpstr>
      <vt:lpstr>Greining á hópnum og þarfir hans</vt:lpstr>
      <vt:lpstr>Ný reglugerð um vinnumarkaðsúrræði </vt:lpstr>
      <vt:lpstr>Önnur vinnumarkaðsúrræði samkv. reglugerð</vt:lpstr>
      <vt:lpstr>Auglýsingaátak - herferð</vt:lpstr>
      <vt:lpstr>Samvinnan </vt:lpstr>
      <vt:lpstr>Vinnumálastofnun</vt:lpstr>
      <vt:lpstr>Samstarf Vinnumálastofnunar og fræðsluaðla:</vt:lpstr>
      <vt:lpstr>Fjármunir til vinnumarkaðsúrræða</vt:lpstr>
      <vt:lpstr>Hvernig er vinnumarkaður framtíðar?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Vinnumarkaðsúrræði</dc:title>
  <dc:creator>Gissur Pétursson</dc:creator>
  <cp:lastModifiedBy>Gissur Pétursson</cp:lastModifiedBy>
  <cp:revision>27</cp:revision>
  <dcterms:created xsi:type="dcterms:W3CDTF">2008-11-06T21:25:33Z</dcterms:created>
  <dcterms:modified xsi:type="dcterms:W3CDTF">2009-04-02T17:27:58Z</dcterms:modified>
</cp:coreProperties>
</file>