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notesSlides/notesSlide18.xml" ContentType="application/vnd.openxmlformats-officedocument.presentationml.notesSlide+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sldIdLst>
    <p:sldId id="256" r:id="rId2"/>
    <p:sldId id="260" r:id="rId3"/>
    <p:sldId id="261" r:id="rId4"/>
    <p:sldId id="262" r:id="rId5"/>
    <p:sldId id="257" r:id="rId6"/>
    <p:sldId id="263" r:id="rId7"/>
    <p:sldId id="264" r:id="rId8"/>
    <p:sldId id="259" r:id="rId9"/>
    <p:sldId id="266" r:id="rId10"/>
    <p:sldId id="265" r:id="rId11"/>
    <p:sldId id="267" r:id="rId12"/>
    <p:sldId id="268" r:id="rId13"/>
    <p:sldId id="273" r:id="rId14"/>
    <p:sldId id="274" r:id="rId15"/>
    <p:sldId id="269" r:id="rId16"/>
    <p:sldId id="270" r:id="rId17"/>
    <p:sldId id="272" r:id="rId18"/>
    <p:sldId id="271" r:id="rId19"/>
    <p:sldId id="25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74324" autoAdjust="0"/>
  </p:normalViewPr>
  <p:slideViewPr>
    <p:cSldViewPr snapToGrid="0" snapToObjects="1">
      <p:cViewPr varScale="1">
        <p:scale>
          <a:sx n="76" d="100"/>
          <a:sy n="76" d="100"/>
        </p:scale>
        <p:origin x="-70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interSettings" Target="printerSettings/printerSettings1.bin"/><Relationship Id="rId21" Type="http://schemas.openxmlformats.org/officeDocument/2006/relationships/notesMaster" Target="notesMasters/notes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3E0EB1-C4E4-094B-87B3-7B2815667B77}" type="datetimeFigureOut">
              <a:rPr lang="en-US" smtClean="0"/>
              <a:pPr/>
              <a:t>2/2/11</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544E68-3E89-EB4A-B648-ABD4BDC72EA0}"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2</a:t>
            </a:fld>
            <a:endParaRPr lang="is-I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a:r>
              <a:rPr lang="is-IS" sz="1200" kern="1200" dirty="0" smtClean="0">
                <a:solidFill>
                  <a:schemeClr val="tx1"/>
                </a:solidFill>
                <a:latin typeface="+mn-lt"/>
                <a:ea typeface="+mn-ea"/>
                <a:cs typeface="+mn-cs"/>
              </a:rPr>
              <a:t>Kyngreindar upplýsingar um vanskil lána og leigu takmarkast við einstætt, barnlaust fólk</a:t>
            </a:r>
            <a:r>
              <a:rPr lang="is-IS" sz="1200" kern="1200" baseline="0" dirty="0" smtClean="0">
                <a:solidFill>
                  <a:schemeClr val="tx1"/>
                </a:solidFill>
                <a:latin typeface="+mn-lt"/>
                <a:ea typeface="+mn-ea"/>
                <a:cs typeface="+mn-cs"/>
              </a:rPr>
              <a:t>, þar sem aðrar upplýsingar eru fyrir pör (ókyngreint) eða einstæða foreldra (ókyngreint). </a:t>
            </a:r>
          </a:p>
          <a:p>
            <a:pPr lvl="0"/>
            <a:endParaRPr lang="is-IS" sz="1200" kern="1200" baseline="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Hlutfall einstæðra barnlausra kvenna í vanskilum með lán eða leigu hefur hækkað eftir að kreppan skall á, einstæðir barnlausir karlar eru þó áfram mun fleiri í vanskilum en konur.</a:t>
            </a:r>
            <a:r>
              <a:rPr lang="is-IS" sz="1200" kern="1200" baseline="0" dirty="0" smtClean="0">
                <a:solidFill>
                  <a:schemeClr val="tx1"/>
                </a:solidFill>
                <a:latin typeface="+mn-lt"/>
                <a:ea typeface="+mn-ea"/>
                <a:cs typeface="+mn-cs"/>
              </a:rPr>
              <a:t> </a:t>
            </a:r>
            <a:r>
              <a:rPr lang="is-IS" sz="1200" kern="1200" dirty="0" smtClean="0">
                <a:solidFill>
                  <a:schemeClr val="tx1"/>
                </a:solidFill>
                <a:latin typeface="+mn-lt"/>
                <a:ea typeface="+mn-ea"/>
                <a:cs typeface="+mn-cs"/>
              </a:rPr>
              <a:t>Byrðar</a:t>
            </a:r>
            <a:r>
              <a:rPr lang="is-IS" sz="1200" kern="1200" baseline="0" dirty="0" smtClean="0">
                <a:solidFill>
                  <a:schemeClr val="tx1"/>
                </a:solidFill>
                <a:latin typeface="+mn-lt"/>
                <a:ea typeface="+mn-ea"/>
                <a:cs typeface="+mn-cs"/>
              </a:rPr>
              <a:t> </a:t>
            </a:r>
            <a:r>
              <a:rPr lang="is-IS" sz="1200" kern="1200" dirty="0" smtClean="0">
                <a:solidFill>
                  <a:schemeClr val="tx1"/>
                </a:solidFill>
                <a:latin typeface="+mn-lt"/>
                <a:ea typeface="+mn-ea"/>
                <a:cs typeface="+mn-cs"/>
              </a:rPr>
              <a:t>húsnæðiskostnaðar og lána hafa þyngst mikið hjá einstæðum barnlausum konum. Fram til 2009 höfðu karlar verið í meirihluta en árið 2010 hafði kynjahlutfallið jafnast. </a:t>
            </a:r>
          </a:p>
          <a:p>
            <a:pPr lvl="0"/>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Konur eru í meirihluta þeirra sem telja sig ekki geta mætt óvæntum útgjöldum eða eiga erfitt með að ná endum saman. </a:t>
            </a:r>
          </a:p>
          <a:p>
            <a:pPr lvl="0"/>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Íslendingar eru í meirihluta þeirra sem sóttu matarúthlutun, meðal þeirra voru konur 65 prósent.</a:t>
            </a:r>
            <a:r>
              <a:rPr lang="is-IS" sz="1200" kern="1200" baseline="0" dirty="0" smtClean="0">
                <a:solidFill>
                  <a:schemeClr val="tx1"/>
                </a:solidFill>
                <a:latin typeface="+mn-lt"/>
                <a:ea typeface="+mn-ea"/>
                <a:cs typeface="+mn-cs"/>
              </a:rPr>
              <a:t> </a:t>
            </a:r>
            <a:r>
              <a:rPr lang="is-IS" sz="1200" kern="1200" dirty="0" smtClean="0">
                <a:solidFill>
                  <a:schemeClr val="tx1"/>
                </a:solidFill>
                <a:latin typeface="+mn-lt"/>
                <a:ea typeface="+mn-ea"/>
                <a:cs typeface="+mn-cs"/>
              </a:rPr>
              <a:t>Ríflega 80 prósent kvenna sem sóttu matarúthlutun báru fyrir sig lágar tekjur, aðspurðar um ástæður þess að þær sóttu matarúthlutun. Þá sagðist helmingur kvennanna eiga við veikindi að stríða. Þriðjungur kvennanna sem sóttu matarúthlutun voru atvinnulausar, á móti 64 prósent karla, en 44 prósent reyndust vera öryrkjar á móti 30 prósent karla. Fleiri konur voru í launaðri vinnu heldur en karlar. Konur sem sóttu matarúthlutun reyndust mun oftar vera með yfir 200 þúsund krónur í mánaðartekjur fyrir skatt heldur en karlar. Karlar voru oftar undir 150 þúsund krónur í tekjur undangenginn mánuð. </a:t>
            </a:r>
          </a:p>
          <a:p>
            <a:pPr lvl="0"/>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Hlutfall einstaklinga með tekjur undir lágtekjumörkum hækkaði á árunum 2006-2009. Körlum fækkar árið 2009 um 3 prósentustig frá því árinu áður, en konum fjölgar um 7 prósentustig. Mikill kynjamunur á fjölda eftirlaunþega undir lágtekjumörkum. Öfug kynjaþróun meðal atvinnulausra.</a:t>
            </a:r>
            <a:endParaRPr lang="is-I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544E68-3E89-EB4A-B648-ABD4BDC72EA0}" type="slidenum">
              <a:rPr lang="is-IS" smtClean="0"/>
              <a:pPr/>
              <a:t>11</a:t>
            </a:fld>
            <a:endParaRPr lang="is-I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is-IS" sz="1200" kern="1200" dirty="0" smtClean="0">
                <a:solidFill>
                  <a:schemeClr val="tx1"/>
                </a:solidFill>
                <a:latin typeface="+mn-lt"/>
                <a:ea typeface="+mn-ea"/>
                <a:cs typeface="+mn-cs"/>
              </a:rPr>
              <a:t>Íslendingar eru í meirihluta þeirra sem sóttu matarúthlutun, meðal þeirra voru konur 65 prósent.</a:t>
            </a:r>
            <a:r>
              <a:rPr lang="is-IS" sz="1200" kern="1200" baseline="0" dirty="0" smtClean="0">
                <a:solidFill>
                  <a:schemeClr val="tx1"/>
                </a:solidFill>
                <a:latin typeface="+mn-lt"/>
                <a:ea typeface="+mn-ea"/>
                <a:cs typeface="+mn-cs"/>
              </a:rPr>
              <a:t> </a:t>
            </a:r>
            <a:r>
              <a:rPr lang="is-IS" sz="1200" kern="1200" dirty="0" smtClean="0">
                <a:solidFill>
                  <a:schemeClr val="tx1"/>
                </a:solidFill>
                <a:latin typeface="+mn-lt"/>
                <a:ea typeface="+mn-ea"/>
                <a:cs typeface="+mn-cs"/>
              </a:rPr>
              <a:t>Ríflega 80 prósent kvenna sem sóttu matarúthlutun báru fyrir sig lágar tekjur, aðspurðar um ástæður þess að þær sóttu matarúthlutun. Þá sagðist helmingur kvennanna eiga við veikindi að stríða. Þriðjungur kvennanna sem sóttu matarúthlutun voru atvinnulausar, á móti 64 prósent karla, en 44 prósent reyndust vera öryrkjar á móti 30 prósent karla. Fleiri konur voru í launaðri vinnu heldur en karlar. Konur sem sóttu matarúthlutun reyndust mun oftar vera með yfir 200 þúsund krónur í mánaðartekjur fyrir skatt heldur en karlar. Karlar voru oftar undir 150 þúsund krónur í tekjur undangenginn mánuð. </a:t>
            </a:r>
          </a:p>
          <a:p>
            <a:pPr lvl="0"/>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Hlutfall einstaklinga með tekjur undir lágtekjumörkum hækkaði á árunum 2006-2009. Körlum fækkar árið 2009 um 3 prósentustig frá því árinu áður, en konum fjölgar um 7 prósentustig. Undantekningin</a:t>
            </a:r>
            <a:r>
              <a:rPr lang="is-IS" sz="1200" kern="1200" baseline="0" dirty="0" smtClean="0">
                <a:solidFill>
                  <a:schemeClr val="tx1"/>
                </a:solidFill>
                <a:latin typeface="+mn-lt"/>
                <a:ea typeface="+mn-ea"/>
                <a:cs typeface="+mn-cs"/>
              </a:rPr>
              <a:t> eru meðal atvinnulausra en meðal þeirra eru karlar fleiri (konur 27% á móti 32% karla). </a:t>
            </a:r>
            <a:r>
              <a:rPr lang="is-IS" sz="1200" kern="1200" dirty="0" smtClean="0">
                <a:solidFill>
                  <a:schemeClr val="tx1"/>
                </a:solidFill>
                <a:latin typeface="+mn-lt"/>
                <a:ea typeface="+mn-ea"/>
                <a:cs typeface="+mn-cs"/>
              </a:rPr>
              <a:t>Mikill kynjamunur á fjölda eftirlaunþega undir lágtekjumörkum</a:t>
            </a:r>
            <a:r>
              <a:rPr lang="is-IS" sz="1200" kern="1200" baseline="0" dirty="0" smtClean="0">
                <a:solidFill>
                  <a:schemeClr val="tx1"/>
                </a:solidFill>
                <a:latin typeface="+mn-lt"/>
                <a:ea typeface="+mn-ea"/>
                <a:cs typeface="+mn-cs"/>
              </a:rPr>
              <a:t> og þeirra sem flokkaðir eru ‘ekki í vinnu’.</a:t>
            </a:r>
            <a:endParaRPr lang="is-IS" sz="1200" kern="1200" dirty="0" smtClean="0">
              <a:solidFill>
                <a:schemeClr val="tx1"/>
              </a:solidFill>
              <a:latin typeface="+mn-lt"/>
              <a:ea typeface="+mn-ea"/>
              <a:cs typeface="+mn-cs"/>
            </a:endParaRPr>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12</a:t>
            </a:fld>
            <a:endParaRPr lang="is-I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is-IS" i="1" dirty="0" smtClean="0"/>
              <a:t>Opinber niðurskurður</a:t>
            </a:r>
            <a:r>
              <a:rPr lang="is-IS" dirty="0" smtClean="0"/>
              <a:t> hefur iðulega meiri áhrif á atvinnustöðu kvenna en karla, þar sem þær eru meirihluti ríkisstarfsmanna – sérstaklega í umönnunarkerfinu.</a:t>
            </a:r>
          </a:p>
          <a:p>
            <a:pPr lvl="0"/>
            <a:endParaRPr lang="is-IS" dirty="0" smtClean="0"/>
          </a:p>
          <a:p>
            <a:pPr lvl="0"/>
            <a:r>
              <a:rPr lang="is-IS" i="1" dirty="0" smtClean="0"/>
              <a:t>Launamunur kynjanna</a:t>
            </a:r>
            <a:r>
              <a:rPr lang="is-IS" dirty="0" smtClean="0"/>
              <a:t> hefur ekki aukist eins og þekkt er í efnahagskreppu, heldur minnkað. Þetta þó þarf að setja í samhengi við miklar launahækkanir karla á útþenslutímanum, sér í lagi hjá launahæstu hópunum.</a:t>
            </a:r>
          </a:p>
          <a:p>
            <a:pPr lvl="0"/>
            <a:r>
              <a:rPr lang="is-IS" dirty="0" smtClean="0"/>
              <a:t>Eins hafa karlar fremur orðið fyrir beinni launaskerðingu, meðan konur taka frekar á sig skerðingu á starfshlutfalli.</a:t>
            </a:r>
          </a:p>
          <a:p>
            <a:pPr lvl="0"/>
            <a:endParaRPr lang="is-IS" dirty="0" smtClean="0"/>
          </a:p>
          <a:p>
            <a:pPr lvl="0"/>
            <a:r>
              <a:rPr lang="is-IS" dirty="0" smtClean="0"/>
              <a:t>Í kjölfar hrunsins hefur </a:t>
            </a:r>
            <a:r>
              <a:rPr lang="is-IS" i="1" dirty="0" smtClean="0"/>
              <a:t>háskólanemum</a:t>
            </a:r>
            <a:r>
              <a:rPr lang="is-IS" dirty="0" smtClean="0"/>
              <a:t> fjölgað, körlum hlutfallslega ögn meira en konum.</a:t>
            </a:r>
          </a:p>
          <a:p>
            <a:pPr lvl="0"/>
            <a:r>
              <a:rPr lang="is-IS" i="1" dirty="0" smtClean="0"/>
              <a:t>Atvinnuþátttaka háskólanema</a:t>
            </a:r>
            <a:r>
              <a:rPr lang="is-IS" dirty="0" smtClean="0"/>
              <a:t> hefur breyst kynbundið í kreppunni. Áður unnu fleiri karlar en konur launavinnu meðfram námi, en dæmið hefur nú snúist við. Karlarnir vinna þó enn fleiri vinnutíma yfir vikuna.</a:t>
            </a:r>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13</a:t>
            </a:fld>
            <a:endParaRPr lang="is-I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is-IS" sz="1200" i="1" kern="1200" dirty="0" smtClean="0">
                <a:solidFill>
                  <a:schemeClr val="tx1"/>
                </a:solidFill>
                <a:latin typeface="+mn-lt"/>
                <a:ea typeface="+mn-ea"/>
                <a:cs typeface="+mn-cs"/>
              </a:rPr>
              <a:t>Atvinnuleysisþróunin</a:t>
            </a:r>
            <a:r>
              <a:rPr lang="is-IS" sz="1200" kern="1200" dirty="0" smtClean="0">
                <a:solidFill>
                  <a:schemeClr val="tx1"/>
                </a:solidFill>
                <a:latin typeface="+mn-lt"/>
                <a:ea typeface="+mn-ea"/>
                <a:cs typeface="+mn-cs"/>
              </a:rPr>
              <a:t> frá hruni fylgir þekktu kynjamynstri - karlar missa fyrr vinnu í kjölfar kreppu en áhrifin á atvinnuleysi kvenna eru lengur að birtast, og sveiflurnar mun minni meðal kvenna en karla. Sumarið 2010 hafði atvinnuleysi kynjanna jafnast út, en körlum fjölgaði aftur yfir vetrarmánuði.</a:t>
            </a:r>
          </a:p>
          <a:p>
            <a:pPr lvl="0"/>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Sérstaklega mikill kynjamunur hjá </a:t>
            </a:r>
            <a:r>
              <a:rPr lang="is-IS" sz="1200" i="1" kern="1200" dirty="0" smtClean="0">
                <a:solidFill>
                  <a:schemeClr val="tx1"/>
                </a:solidFill>
                <a:latin typeface="+mn-lt"/>
                <a:ea typeface="+mn-ea"/>
                <a:cs typeface="+mn-cs"/>
              </a:rPr>
              <a:t>16-24 ára</a:t>
            </a:r>
            <a:r>
              <a:rPr lang="is-IS" sz="1200" kern="1200" dirty="0" smtClean="0">
                <a:solidFill>
                  <a:schemeClr val="tx1"/>
                </a:solidFill>
                <a:latin typeface="+mn-lt"/>
                <a:ea typeface="+mn-ea"/>
                <a:cs typeface="+mn-cs"/>
              </a:rPr>
              <a:t> á atvinnuleysisskrá, piltarnir mun fleiri.</a:t>
            </a:r>
          </a:p>
          <a:p>
            <a:pPr lvl="0"/>
            <a:endParaRPr lang="is-IS" sz="1200" kern="1200" dirty="0" smtClean="0">
              <a:solidFill>
                <a:schemeClr val="tx1"/>
              </a:solidFill>
              <a:latin typeface="+mn-lt"/>
              <a:ea typeface="+mn-ea"/>
              <a:cs typeface="+mn-cs"/>
            </a:endParaRPr>
          </a:p>
          <a:p>
            <a:pPr lvl="0"/>
            <a:r>
              <a:rPr lang="is-IS" sz="1200" i="1" kern="1200" dirty="0" smtClean="0">
                <a:solidFill>
                  <a:schemeClr val="tx1"/>
                </a:solidFill>
                <a:latin typeface="+mn-lt"/>
                <a:ea typeface="+mn-ea"/>
                <a:cs typeface="+mn-cs"/>
              </a:rPr>
              <a:t>Langtímaatvinnuleysi</a:t>
            </a:r>
            <a:r>
              <a:rPr lang="is-IS" sz="1200" kern="1200" dirty="0" smtClean="0">
                <a:solidFill>
                  <a:schemeClr val="tx1"/>
                </a:solidFill>
                <a:latin typeface="+mn-lt"/>
                <a:ea typeface="+mn-ea"/>
                <a:cs typeface="+mn-cs"/>
              </a:rPr>
              <a:t> hefur aukist mikið. Fyrir hrun var langtímaatvinnuleysi mun meira meðal kvenna, en um haustið 2010 hafði það jafnast meðal kynjanna. Miðað við reynslu annarra þjóða má ætla að konur verði atvinnulausar lengur en karlar.</a:t>
            </a:r>
          </a:p>
          <a:p>
            <a:pPr lvl="0"/>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Frá bankahruninu hafa karlar verið í meirihluta atvinnulausra á </a:t>
            </a:r>
            <a:r>
              <a:rPr lang="is-IS" sz="1200" i="1" kern="1200" dirty="0" smtClean="0">
                <a:solidFill>
                  <a:schemeClr val="tx1"/>
                </a:solidFill>
                <a:latin typeface="+mn-lt"/>
                <a:ea typeface="+mn-ea"/>
                <a:cs typeface="+mn-cs"/>
              </a:rPr>
              <a:t>höfuðborgarsvæðinu</a:t>
            </a:r>
            <a:r>
              <a:rPr lang="is-IS" sz="1200" kern="1200" dirty="0" smtClean="0">
                <a:solidFill>
                  <a:schemeClr val="tx1"/>
                </a:solidFill>
                <a:latin typeface="+mn-lt"/>
                <a:ea typeface="+mn-ea"/>
                <a:cs typeface="+mn-cs"/>
              </a:rPr>
              <a:t>, en á </a:t>
            </a:r>
            <a:r>
              <a:rPr lang="is-IS" sz="1200" i="1" kern="1200" dirty="0" smtClean="0">
                <a:solidFill>
                  <a:schemeClr val="tx1"/>
                </a:solidFill>
                <a:latin typeface="+mn-lt"/>
                <a:ea typeface="+mn-ea"/>
                <a:cs typeface="+mn-cs"/>
              </a:rPr>
              <a:t>landsbyggðinni</a:t>
            </a:r>
            <a:r>
              <a:rPr lang="is-IS" sz="1200" kern="1200" dirty="0" smtClean="0">
                <a:solidFill>
                  <a:schemeClr val="tx1"/>
                </a:solidFill>
                <a:latin typeface="+mn-lt"/>
                <a:ea typeface="+mn-ea"/>
                <a:cs typeface="+mn-cs"/>
              </a:rPr>
              <a:t> hafa kynin reglulega skipst á að tilheyra meirihluta á atvinnuleysisskrá.</a:t>
            </a:r>
          </a:p>
          <a:p>
            <a:pPr lvl="0"/>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Atvinnulausir karlar eru aðeins ólíklegri til að skrá sig í hvers kyns </a:t>
            </a:r>
            <a:r>
              <a:rPr lang="is-IS" sz="1200" i="1" kern="1200" dirty="0" smtClean="0">
                <a:solidFill>
                  <a:schemeClr val="tx1"/>
                </a:solidFill>
                <a:latin typeface="+mn-lt"/>
                <a:ea typeface="+mn-ea"/>
                <a:cs typeface="+mn-cs"/>
              </a:rPr>
              <a:t>vinnumálaúrræði</a:t>
            </a:r>
            <a:r>
              <a:rPr lang="is-IS" sz="1200" kern="1200" dirty="0" smtClean="0">
                <a:solidFill>
                  <a:schemeClr val="tx1"/>
                </a:solidFill>
                <a:latin typeface="+mn-lt"/>
                <a:ea typeface="+mn-ea"/>
                <a:cs typeface="+mn-cs"/>
              </a:rPr>
              <a:t>.</a:t>
            </a:r>
          </a:p>
          <a:p>
            <a:pPr lvl="0"/>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U.þ.b. fimmtungur íslenska vinnuaflsins fellur </a:t>
            </a:r>
            <a:r>
              <a:rPr lang="is-IS" sz="1200" i="1" kern="1200" dirty="0" smtClean="0">
                <a:solidFill>
                  <a:schemeClr val="tx1"/>
                </a:solidFill>
                <a:latin typeface="+mn-lt"/>
                <a:ea typeface="+mn-ea"/>
                <a:cs typeface="+mn-cs"/>
              </a:rPr>
              <a:t>utan vinnumarkaðs</a:t>
            </a:r>
            <a:r>
              <a:rPr lang="is-IS" sz="1200" kern="1200" dirty="0" smtClean="0">
                <a:solidFill>
                  <a:schemeClr val="tx1"/>
                </a:solidFill>
                <a:latin typeface="+mn-lt"/>
                <a:ea typeface="+mn-ea"/>
                <a:cs typeface="+mn-cs"/>
              </a:rPr>
              <a:t>; fólk á aldrinum 16-74 ára sem er hvorki starfandi né atvinnulaust. Töluverður kynjamunur er á þeim hópi en erfitt er að finna upplýsingar um hann.</a:t>
            </a:r>
          </a:p>
          <a:p>
            <a:pPr lvl="0"/>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Karllægni „</a:t>
            </a:r>
            <a:r>
              <a:rPr lang="is-IS" sz="1200" i="1" kern="1200" dirty="0" smtClean="0">
                <a:solidFill>
                  <a:schemeClr val="tx1"/>
                </a:solidFill>
                <a:latin typeface="+mn-lt"/>
                <a:ea typeface="+mn-ea"/>
                <a:cs typeface="+mn-cs"/>
              </a:rPr>
              <a:t>mannaflsfrekra framkvæmda</a:t>
            </a:r>
            <a:r>
              <a:rPr lang="is-IS" sz="1200" kern="1200" dirty="0" smtClean="0">
                <a:solidFill>
                  <a:schemeClr val="tx1"/>
                </a:solidFill>
                <a:latin typeface="+mn-lt"/>
                <a:ea typeface="+mn-ea"/>
                <a:cs typeface="+mn-cs"/>
              </a:rPr>
              <a:t>“ - Á sama tíma og búin eru til störf fyrir karla, eru kvennastörf skorin niður. </a:t>
            </a:r>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14</a:t>
            </a:fld>
            <a:endParaRPr lang="is-I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is-IS" sz="1200" kern="1200" dirty="0" smtClean="0">
                <a:solidFill>
                  <a:schemeClr val="tx1"/>
                </a:solidFill>
                <a:latin typeface="+mn-lt"/>
                <a:ea typeface="+mn-ea"/>
                <a:cs typeface="+mn-cs"/>
              </a:rPr>
              <a:t>Samkvæmt skráningu lögreglu á málum </a:t>
            </a:r>
            <a:r>
              <a:rPr lang="is-IS" sz="1200" i="1" kern="1200" dirty="0" smtClean="0">
                <a:solidFill>
                  <a:schemeClr val="tx1"/>
                </a:solidFill>
                <a:latin typeface="+mn-lt"/>
                <a:ea typeface="+mn-ea"/>
                <a:cs typeface="+mn-cs"/>
              </a:rPr>
              <a:t>heimilisófriðar og -ofbeldis</a:t>
            </a:r>
            <a:r>
              <a:rPr lang="is-IS" sz="1200" kern="1200" dirty="0" smtClean="0">
                <a:solidFill>
                  <a:schemeClr val="tx1"/>
                </a:solidFill>
                <a:latin typeface="+mn-lt"/>
                <a:ea typeface="+mn-ea"/>
                <a:cs typeface="+mn-cs"/>
              </a:rPr>
              <a:t> hefur slíkum málum farið fækkandi síðan árið 2007. </a:t>
            </a:r>
            <a:endParaRPr lang="en-GB" sz="1200" kern="1200" dirty="0"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is-IS" sz="1200" kern="1200" dirty="0" smtClean="0">
                <a:solidFill>
                  <a:schemeClr val="tx1"/>
                </a:solidFill>
                <a:latin typeface="+mn-lt"/>
                <a:ea typeface="+mn-ea"/>
                <a:cs typeface="+mn-cs"/>
              </a:rPr>
              <a:t>Komum í </a:t>
            </a:r>
            <a:r>
              <a:rPr lang="is-IS" sz="1200" i="1" kern="1200" dirty="0" smtClean="0">
                <a:solidFill>
                  <a:schemeClr val="tx1"/>
                </a:solidFill>
                <a:latin typeface="+mn-lt"/>
                <a:ea typeface="+mn-ea"/>
                <a:cs typeface="+mn-cs"/>
              </a:rPr>
              <a:t>Kvennaathvarfið</a:t>
            </a:r>
            <a:r>
              <a:rPr lang="is-IS" sz="1200" kern="1200" dirty="0" smtClean="0">
                <a:solidFill>
                  <a:schemeClr val="tx1"/>
                </a:solidFill>
                <a:latin typeface="+mn-lt"/>
                <a:ea typeface="+mn-ea"/>
                <a:cs typeface="+mn-cs"/>
              </a:rPr>
              <a:t> hefur fjölgað, metaðsókn varð árið 2010. </a:t>
            </a:r>
            <a:r>
              <a:rPr lang="is-IS" dirty="0" smtClean="0"/>
              <a:t>864 komur 2010 á móti 605 komum 2009</a:t>
            </a:r>
            <a:r>
              <a:rPr lang="is-IS" baseline="0" dirty="0" smtClean="0"/>
              <a:t>.</a:t>
            </a:r>
            <a:endParaRPr lang="en-GB"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Flestar konur koma í viðtöl, en konum í dvöl hefur ekki fjölgað. </a:t>
            </a:r>
            <a:endParaRPr lang="en-GB"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Hlutfall nýrra skjólstæðinga Kvennaathvarfsins jókst mikið árið 2009 (61%)</a:t>
            </a:r>
            <a:r>
              <a:rPr lang="is-IS" sz="1200" kern="1200" baseline="0" dirty="0" smtClean="0">
                <a:solidFill>
                  <a:schemeClr val="tx1"/>
                </a:solidFill>
                <a:latin typeface="+mn-lt"/>
                <a:ea typeface="+mn-ea"/>
                <a:cs typeface="+mn-cs"/>
              </a:rPr>
              <a:t> </a:t>
            </a:r>
            <a:r>
              <a:rPr lang="is-IS" sz="1200" kern="1200" dirty="0" smtClean="0">
                <a:solidFill>
                  <a:schemeClr val="tx1"/>
                </a:solidFill>
                <a:latin typeface="+mn-lt"/>
                <a:ea typeface="+mn-ea"/>
                <a:cs typeface="+mn-cs"/>
              </a:rPr>
              <a:t>og hélst hátt árið 2010 (56%). </a:t>
            </a:r>
            <a:endParaRPr lang="en-GB"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Hlutfall kvenna af </a:t>
            </a:r>
            <a:r>
              <a:rPr lang="is-IS" sz="1200" i="1" kern="1200" dirty="0" smtClean="0">
                <a:solidFill>
                  <a:schemeClr val="tx1"/>
                </a:solidFill>
                <a:latin typeface="+mn-lt"/>
                <a:ea typeface="+mn-ea"/>
                <a:cs typeface="+mn-cs"/>
              </a:rPr>
              <a:t>erlendum uppruna</a:t>
            </a:r>
            <a:r>
              <a:rPr lang="is-IS" sz="1200" kern="1200" dirty="0" smtClean="0">
                <a:solidFill>
                  <a:schemeClr val="tx1"/>
                </a:solidFill>
                <a:latin typeface="+mn-lt"/>
                <a:ea typeface="+mn-ea"/>
                <a:cs typeface="+mn-cs"/>
              </a:rPr>
              <a:t>, sem leita til Kvennaathvarfsins, er hátt miðað við hlutfall þeirra í samfélaginu (36%</a:t>
            </a:r>
            <a:r>
              <a:rPr lang="is-IS" sz="1200" kern="1200" baseline="0" dirty="0" smtClean="0">
                <a:solidFill>
                  <a:schemeClr val="tx1"/>
                </a:solidFill>
                <a:latin typeface="+mn-lt"/>
                <a:ea typeface="+mn-ea"/>
                <a:cs typeface="+mn-cs"/>
              </a:rPr>
              <a:t> árið 2010)</a:t>
            </a:r>
            <a:r>
              <a:rPr lang="is-IS" sz="1200" kern="1200" dirty="0" smtClean="0">
                <a:solidFill>
                  <a:schemeClr val="tx1"/>
                </a:solidFill>
                <a:latin typeface="+mn-lt"/>
                <a:ea typeface="+mn-ea"/>
                <a:cs typeface="+mn-cs"/>
              </a:rPr>
              <a:t>. Hlutfall þeirra hefur aldrei verið hærra en árið 2010.</a:t>
            </a:r>
            <a:endParaRPr lang="en-GB" sz="1200" kern="1200" dirty="0" smtClean="0">
              <a:solidFill>
                <a:schemeClr val="tx1"/>
              </a:solidFill>
              <a:latin typeface="+mn-lt"/>
              <a:ea typeface="+mn-ea"/>
              <a:cs typeface="+mn-cs"/>
            </a:endParaRPr>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15</a:t>
            </a:fld>
            <a:endParaRPr lang="is-I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is-IS" sz="1200" kern="1200" dirty="0" smtClean="0">
                <a:solidFill>
                  <a:schemeClr val="tx1"/>
                </a:solidFill>
                <a:latin typeface="+mn-lt"/>
                <a:ea typeface="+mn-ea"/>
                <a:cs typeface="+mn-cs"/>
              </a:rPr>
              <a:t>Erfitt er að meta hvort kynferðisbrotum hafi fjölgað </a:t>
            </a:r>
            <a:r>
              <a:rPr lang="is-IS" sz="1200" kern="1200" smtClean="0">
                <a:solidFill>
                  <a:schemeClr val="tx1"/>
                </a:solidFill>
                <a:latin typeface="+mn-lt"/>
                <a:ea typeface="+mn-ea"/>
                <a:cs typeface="+mn-cs"/>
              </a:rPr>
              <a:t>vegna kreppunnar</a:t>
            </a:r>
            <a:r>
              <a:rPr lang="is-IS" sz="1200" kern="1200" baseline="0" smtClean="0">
                <a:solidFill>
                  <a:schemeClr val="tx1"/>
                </a:solidFill>
                <a:latin typeface="+mn-lt"/>
                <a:ea typeface="+mn-ea"/>
                <a:cs typeface="+mn-cs"/>
              </a:rPr>
              <a:t> – það sem helst veldur er að oft koma upp gömul mál og að tilkynnt erum fá mál. </a:t>
            </a:r>
            <a:endParaRPr lang="en-GB" sz="1200" kern="120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Tilkynningum og kærum um kynferðisbrot hefur fjölgað töluvert síðan árið 2004 – sumt eru eldri brot.</a:t>
            </a:r>
            <a:endParaRPr lang="en-GB"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Kynferðisbrotum á </a:t>
            </a:r>
            <a:r>
              <a:rPr lang="is-IS" sz="1200" i="1" kern="1200" dirty="0" smtClean="0">
                <a:solidFill>
                  <a:schemeClr val="tx1"/>
                </a:solidFill>
                <a:latin typeface="+mn-lt"/>
                <a:ea typeface="+mn-ea"/>
                <a:cs typeface="+mn-cs"/>
              </a:rPr>
              <a:t>landsbyggðinni</a:t>
            </a:r>
            <a:r>
              <a:rPr lang="is-IS" sz="1200" kern="1200" dirty="0" smtClean="0">
                <a:solidFill>
                  <a:schemeClr val="tx1"/>
                </a:solidFill>
                <a:latin typeface="+mn-lt"/>
                <a:ea typeface="+mn-ea"/>
                <a:cs typeface="+mn-cs"/>
              </a:rPr>
              <a:t> fjölgaði árið 2009, og voru hlutfallslega flest í Vestmannaeyjum, eða 54 brot á hverja 10.000 íbúa.</a:t>
            </a:r>
            <a:endParaRPr lang="en-GB"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Árið 2009 voru karlar 96,4 prósent </a:t>
            </a:r>
            <a:r>
              <a:rPr lang="is-IS" sz="1200" i="1" kern="1200" dirty="0" smtClean="0">
                <a:solidFill>
                  <a:schemeClr val="tx1"/>
                </a:solidFill>
                <a:latin typeface="+mn-lt"/>
                <a:ea typeface="+mn-ea"/>
                <a:cs typeface="+mn-cs"/>
              </a:rPr>
              <a:t>kærðra</a:t>
            </a:r>
            <a:r>
              <a:rPr lang="is-IS" sz="1200" kern="1200" dirty="0" smtClean="0">
                <a:solidFill>
                  <a:schemeClr val="tx1"/>
                </a:solidFill>
                <a:latin typeface="+mn-lt"/>
                <a:ea typeface="+mn-ea"/>
                <a:cs typeface="+mn-cs"/>
              </a:rPr>
              <a:t> fyrir kynferðisbrot, eða 185 karlar á móti 7 konum. </a:t>
            </a:r>
            <a:endParaRPr lang="en-GB"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Tíðni koma á </a:t>
            </a:r>
            <a:r>
              <a:rPr lang="is-IS" sz="1200" i="1" kern="1200" dirty="0" smtClean="0">
                <a:solidFill>
                  <a:schemeClr val="tx1"/>
                </a:solidFill>
                <a:latin typeface="+mn-lt"/>
                <a:ea typeface="+mn-ea"/>
                <a:cs typeface="+mn-cs"/>
              </a:rPr>
              <a:t>Neyðarmóttöku</a:t>
            </a:r>
            <a:r>
              <a:rPr lang="is-IS" sz="1200" kern="1200" dirty="0" smtClean="0">
                <a:solidFill>
                  <a:schemeClr val="tx1"/>
                </a:solidFill>
                <a:latin typeface="+mn-lt"/>
                <a:ea typeface="+mn-ea"/>
                <a:cs typeface="+mn-cs"/>
              </a:rPr>
              <a:t> LSH vegna nauðgana hefur ekki aukist eftir að efnahagskreppan skall á. </a:t>
            </a:r>
            <a:endParaRPr lang="en-GB"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Íslensk lög um </a:t>
            </a:r>
            <a:r>
              <a:rPr lang="is-IS" sz="1200" i="1" kern="1200" dirty="0" smtClean="0">
                <a:solidFill>
                  <a:schemeClr val="tx1"/>
                </a:solidFill>
                <a:latin typeface="+mn-lt"/>
                <a:ea typeface="+mn-ea"/>
                <a:cs typeface="+mn-cs"/>
              </a:rPr>
              <a:t>vændi</a:t>
            </a:r>
            <a:r>
              <a:rPr lang="is-IS" sz="1200" kern="1200" dirty="0" smtClean="0">
                <a:solidFill>
                  <a:schemeClr val="tx1"/>
                </a:solidFill>
                <a:latin typeface="+mn-lt"/>
                <a:ea typeface="+mn-ea"/>
                <a:cs typeface="+mn-cs"/>
              </a:rPr>
              <a:t> tóku breytingum árin 2007 og 2009. Nú er ólöglegt að greiða fyrir, hafa atvinnu af og hafa milligöngu um vændi. Lögreglumálum hefur fjölgað talsvert eftir lagabreytinguna. </a:t>
            </a:r>
            <a:endParaRPr lang="en-GB" sz="1200" kern="1200" dirty="0" smtClean="0">
              <a:solidFill>
                <a:schemeClr val="tx1"/>
              </a:solidFill>
              <a:latin typeface="+mn-lt"/>
              <a:ea typeface="+mn-ea"/>
              <a:cs typeface="+mn-cs"/>
            </a:endParaRPr>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16</a:t>
            </a:fld>
            <a:endParaRPr lang="is-I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Lítið um upplýsingar um síðustu tvö ár. </a:t>
            </a:r>
          </a:p>
          <a:p>
            <a:r>
              <a:rPr lang="is-IS" dirty="0" smtClean="0"/>
              <a:t>Efnahagskreppan virðist ekki valda meiri fjölgun barnaverndarmála en áður, en erlendar rannsóknir sýna að eftirköst kreppu geta komið seinna. Hlutfall tilkynninga til barnaverndarnefnda vegna vanrækslu hefur hækkað og tilkynningum vegna áhættuhegðunar barna fækkað.</a:t>
            </a:r>
          </a:p>
          <a:p>
            <a:endParaRPr lang="is-IS" dirty="0" smtClean="0"/>
          </a:p>
          <a:p>
            <a:pPr lvl="0"/>
            <a:r>
              <a:rPr lang="is-IS" dirty="0" smtClean="0"/>
              <a:t>Tilkynningum til </a:t>
            </a:r>
            <a:r>
              <a:rPr lang="is-IS" i="1" dirty="0" smtClean="0"/>
              <a:t>barnaverndarnefnda</a:t>
            </a:r>
            <a:r>
              <a:rPr lang="is-IS" dirty="0" smtClean="0"/>
              <a:t> fjölgar frá ári til árs og skjólstæðingum </a:t>
            </a:r>
            <a:r>
              <a:rPr lang="is-IS" i="1" dirty="0" smtClean="0"/>
              <a:t>Barnahúss</a:t>
            </a:r>
            <a:r>
              <a:rPr lang="is-IS" dirty="0" smtClean="0"/>
              <a:t> einnig.</a:t>
            </a:r>
          </a:p>
          <a:p>
            <a:pPr lvl="0"/>
            <a:r>
              <a:rPr lang="is-IS" dirty="0" smtClean="0"/>
              <a:t>Tilkynningar til barnaverndanefnda eru frekar vegna </a:t>
            </a:r>
            <a:r>
              <a:rPr lang="is-IS" i="1" dirty="0" smtClean="0"/>
              <a:t>stráka</a:t>
            </a:r>
            <a:r>
              <a:rPr lang="is-IS" dirty="0" smtClean="0"/>
              <a:t>.</a:t>
            </a:r>
          </a:p>
          <a:p>
            <a:pPr lvl="0"/>
            <a:endParaRPr lang="is-IS" dirty="0" smtClean="0"/>
          </a:p>
          <a:p>
            <a:pPr lvl="0"/>
            <a:r>
              <a:rPr lang="is-IS" i="1" dirty="0" smtClean="0"/>
              <a:t>Stúlkur</a:t>
            </a:r>
            <a:r>
              <a:rPr lang="is-IS" dirty="0" smtClean="0"/>
              <a:t> eru aftur á móti í miklum meirihluta skjólstæðinga Barnahúss, sem þolendur kynferðisofbeldis. Jafnframt tilkynna stúlkur í meðferð frekar um kynferðislega misnotkun, og eru oftar þunglyndar en strákar.</a:t>
            </a:r>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17</a:t>
            </a:fld>
            <a:endParaRPr lang="is-I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is-IS" dirty="0" smtClean="0"/>
              <a:t>Konur á aldrinum 15-74 ára eru í meirihluta viðtakenda lyfjaávísana.</a:t>
            </a:r>
          </a:p>
          <a:p>
            <a:pPr lvl="0"/>
            <a:r>
              <a:rPr lang="is-IS" dirty="0" smtClean="0"/>
              <a:t> </a:t>
            </a:r>
          </a:p>
          <a:p>
            <a:pPr lvl="0"/>
            <a:r>
              <a:rPr lang="is-IS" dirty="0" smtClean="0"/>
              <a:t>Neysla á svefnlyfjum og róandi lyfjum hefur aukist mikið síðan 2006, konur eru 64 prósent þeirra sem fá ávísað slíkum lyfjum. </a:t>
            </a:r>
          </a:p>
          <a:p>
            <a:pPr lvl="0"/>
            <a:endParaRPr lang="is-IS" dirty="0" smtClean="0"/>
          </a:p>
          <a:p>
            <a:pPr lvl="0"/>
            <a:r>
              <a:rPr lang="is-IS" dirty="0" smtClean="0"/>
              <a:t>Notkun á lyfjum við athyglisbresti og ofvirkni hefur aukist mikið undanfarin ár, fyrst og fremst meðal fullorðinna og þá sérstaklega kvenna.</a:t>
            </a:r>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18</a:t>
            </a:fld>
            <a:endParaRPr lang="is-I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is-IS" baseline="0" dirty="0" smtClean="0"/>
              <a:t>Stuttur tími er liðinn frá því hrunið varð og erfitt að draga ályktanir út frá tölulegum gögnum sem spanna einungis tvö ár og þrjá mánuði. </a:t>
            </a:r>
          </a:p>
          <a:p>
            <a:pPr marL="228600" indent="-228600">
              <a:buFont typeface="+mj-lt"/>
              <a:buAutoNum type="arabicPeriod"/>
            </a:pPr>
            <a:r>
              <a:rPr lang="is-IS" baseline="0" dirty="0" smtClean="0"/>
              <a:t> Áhrif niðurskurðar hjá hinu opinbera eru ólík meðal kynjanna, því þau búa við ólíkar væntingar og aðstæður. </a:t>
            </a:r>
          </a:p>
          <a:p>
            <a:pPr marL="228600" indent="-228600">
              <a:buFont typeface="+mj-lt"/>
              <a:buAutoNum type="arabicPeriod"/>
            </a:pPr>
            <a:r>
              <a:rPr lang="is-IS" baseline="0" dirty="0" smtClean="0"/>
              <a:t> Markmið ríkisins um kynjajafnrétti á Íslandi: Ef gögn eru ekki sett fram kyngreind er engin leið að draga ályktun um raunverulega stöðu kynjanna. </a:t>
            </a:r>
          </a:p>
          <a:p>
            <a:pPr marL="685800" lvl="1" indent="-228600">
              <a:buFont typeface="+mj-lt"/>
              <a:buAutoNum type="arabicPeriod"/>
            </a:pPr>
            <a:r>
              <a:rPr lang="is-IS" baseline="0" dirty="0" smtClean="0"/>
              <a:t>16. grein laga um jafna stöðu og jafnan rétt kvenna og karla segir að í opinberri hagskýrslugerð um einstaklinga skuli greint á milli kynja við söfnun gagna, úrvinnslu þeirra og britungu upplýsinga nema sérstakar átæðir mæli gegn því. Opinberir aðilar hafa því lagalega skyldu til að kyngreina tölfræði.</a:t>
            </a:r>
          </a:p>
          <a:p>
            <a:pPr marL="685800" lvl="1" indent="-228600">
              <a:buFont typeface="+mj-lt"/>
              <a:buAutoNum type="arabicPeriod"/>
            </a:pPr>
            <a:r>
              <a:rPr lang="is-IS" baseline="0" dirty="0" smtClean="0"/>
              <a:t>Einnig mikilvægt að hópar eins og Velferðavaktin tali um málin út frá kynjuðu sjónarhorni. </a:t>
            </a:r>
          </a:p>
          <a:p>
            <a:pPr marL="228600" indent="-228600">
              <a:buFont typeface="+mj-lt"/>
              <a:buAutoNum type="arabicPeriod"/>
            </a:pPr>
            <a:r>
              <a:rPr lang="is-IS" baseline="0" dirty="0" smtClean="0"/>
              <a:t> Þurfum að venja okkur á að skoða þennan vinkil, þrátt fyrir að við höldum að hann hafi engin áhrif. Munurinn er oft sláandi.</a:t>
            </a:r>
            <a:endParaRPr lang="is-IS" dirty="0" smtClean="0"/>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19</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Ekki</a:t>
            </a:r>
            <a:r>
              <a:rPr lang="is-IS" baseline="0" dirty="0" smtClean="0"/>
              <a:t> fundust margar nothæfar rannsóknir áhrifum efnahagslægða á velferð kvenna. Gjarnan var fjallað um konur frá löndum sem vart teljast samanburðarhæf við Ísland.</a:t>
            </a:r>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3</a:t>
            </a:fld>
            <a:endParaRPr lang="is-I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is-IS" dirty="0" smtClean="0"/>
          </a:p>
        </p:txBody>
      </p:sp>
      <p:sp>
        <p:nvSpPr>
          <p:cNvPr id="4" name="Slide Number Placeholder 3"/>
          <p:cNvSpPr>
            <a:spLocks noGrp="1"/>
          </p:cNvSpPr>
          <p:nvPr>
            <p:ph type="sldNum" sz="quarter" idx="10"/>
          </p:nvPr>
        </p:nvSpPr>
        <p:spPr/>
        <p:txBody>
          <a:bodyPr/>
          <a:lstStyle/>
          <a:p>
            <a:fld id="{6C544E68-3E89-EB4A-B648-ABD4BDC72EA0}" type="slidenum">
              <a:rPr lang="is-IS" smtClean="0"/>
              <a:pPr/>
              <a:t>4</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Við takmörkuðum gagnaleitina</a:t>
            </a:r>
            <a:r>
              <a:rPr lang="is-IS" baseline="0" dirty="0" smtClean="0"/>
              <a:t> við gögn sem þegar höfðu verið birt á netinu, eða lágu fyrir hjá stofnunum og samtökum og auðvelt var að nálgast með að setja sig í samband við starfsfólk. </a:t>
            </a:r>
          </a:p>
          <a:p>
            <a:endParaRPr lang="is-IS" baseline="0" dirty="0" smtClean="0"/>
          </a:p>
          <a:p>
            <a:r>
              <a:rPr lang="is-IS" baseline="0" dirty="0" smtClean="0"/>
              <a:t>Oft þykir of dýrt og tímafrekt að kyngreina gögn, svo sérstaklega þyrfti að senda slíka beiðni.</a:t>
            </a:r>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5</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Spurningar</a:t>
            </a:r>
            <a:r>
              <a:rPr lang="is-IS" baseline="0" dirty="0" smtClean="0"/>
              <a:t> duttu út af ýmsum ástæðum. Stundum voru til gögn um viðkomandi málefni en þau voru ekki kyngreind, eða bara kyngreind að hluta til. Dæmi um slíkt er þegar upplýsingar eru flokkaðar eftir fjölskyldugerðum. Gjarnan eru einstæðir foreldrar ein breyta, en ekki tvær eftir því hvort um er að ræða einstæða feður eða mæður. Þá eru stundum einu breyturnar, sem hægt er að greina eftir kyni, einstaklingar sem ekki eiga börn og búa einir. Undirflokkar voru oft ekki kyngreindir, til dæmis ef teknar voru saman tölur yfir fólk af erlendum uppruna sérstaklega. Stundum var hægt að sjá hversu hátt hlutfall konur voru af erlendu fólki í heild, en ekki skoða hlutfalli þeirra innan fleiri breyta. </a:t>
            </a:r>
          </a:p>
          <a:p>
            <a:endParaRPr lang="is-IS" baseline="0" dirty="0" smtClean="0"/>
          </a:p>
          <a:p>
            <a:r>
              <a:rPr lang="is-IS" baseline="0" dirty="0" smtClean="0"/>
              <a:t>Í einhverjum tilvikum var um flóknar og víðfeðmar upplýsingar að ræða og ekki gafst tími í svo stuttu verkefni að greina gögnin. Þá voru sum gögn ekki til, og önnur fundust ekki - það þarf ekki að þýða að þau séu ekki til einhvers staðar en leitin að þeim hefði tekið lengri tíma. </a:t>
            </a:r>
          </a:p>
          <a:p>
            <a:endParaRPr lang="is-IS" baseline="0" dirty="0" smtClean="0"/>
          </a:p>
          <a:p>
            <a:r>
              <a:rPr lang="is-IS" baseline="0" dirty="0" smtClean="0"/>
              <a:t>Okkar eigin þekking takmarkaði okkur nokkuð. Efnið er mjög vítt, og í sumum tilvikum vorum við á heimavelli og áttum auðvelt með að finna og greina upplýsingar. Í öðrum tilfellum höfðum við takmarkaðan skilning á efninu og þar með litla hugmynd um hvernig ætti að annars vegar nálgast gögnin og hins vegar að vinna úr þeim. </a:t>
            </a:r>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6</a:t>
            </a:fld>
            <a:endParaRPr lang="is-I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baseline="0" dirty="0" smtClean="0"/>
              <a:t>Tvö ný þemu urðu til, sem okkur hafði ekki hugkvæmst áður, en virtust eiga fullt erindi við verkefni að þessu tagi. Í fyrsta lagi þróun fæðingarorlofs, en þar hafa orðið áhugaverðar breytingar síðan kreppan skall á. Hins vegar tókum við saman tölur yfir frjósemi, þ.e. fæðingartíðni, fóstureyðingar og ófrjósemisaðgerðir, en þar hafa einnig orðið breytingar á í kjölfar kreppunnar. </a:t>
            </a:r>
          </a:p>
          <a:p>
            <a:endParaRPr lang="is-IS" baseline="0" dirty="0" smtClean="0"/>
          </a:p>
          <a:p>
            <a:r>
              <a:rPr lang="is-IS" baseline="0" dirty="0" smtClean="0"/>
              <a:t>Út duttu flestar spurningar sem vörðuðu sérstaka undirhópa kvenna, aðra en einstæðar mæður, svo sem öryrkja, ellilífeyrisþega, fatlaða, utangarðsfólk og innflytjendur. Það var fyrst og fremst vegna þess tímaskorts. Að skoða áhrif kreppunnar á velferð kvenna innan viðkvæmra hópa samfélagsins er í raun efni í annað verkefni. </a:t>
            </a:r>
          </a:p>
          <a:p>
            <a:endParaRPr lang="is-IS" baseline="0" dirty="0" smtClean="0"/>
          </a:p>
          <a:p>
            <a:r>
              <a:rPr lang="is-IS" baseline="0" dirty="0" smtClean="0"/>
              <a:t>Þá fengust ekki kyngreindar upplýsingar um námslán.</a:t>
            </a:r>
          </a:p>
          <a:p>
            <a:endParaRPr lang="is-IS" baseline="0" dirty="0" smtClean="0"/>
          </a:p>
          <a:p>
            <a:r>
              <a:rPr lang="is-IS" baseline="0" dirty="0" smtClean="0"/>
              <a:t>Upplýsingar um veikindafjarvistir frá vinnu, kynferðislega áreitni, fólk utan vinnumarkaðs og notkun á heilbrigðisþjónustu fundust ekki, eða voru einungis til gamlar upplýsingar. Upplýsingar um barnavernd voru einnig flestar frá því fyrir kreppu. </a:t>
            </a:r>
          </a:p>
          <a:p>
            <a:endParaRPr lang="is-IS" baseline="0" dirty="0" smtClean="0"/>
          </a:p>
          <a:p>
            <a:r>
              <a:rPr lang="is-IS" baseline="0" dirty="0" smtClean="0"/>
              <a:t>Áhrif niðurskurðar í heilbrigðismálum liggja ekki skýrt fyrir, sem hafði áhrif á mat á heilbrigðisþjónustu við konur annars vegar og á störf kvenna í heilbrigðisþjónustu hins vegar. </a:t>
            </a:r>
          </a:p>
          <a:p>
            <a:endParaRPr lang="is-IS" baseline="0" dirty="0" smtClean="0"/>
          </a:p>
        </p:txBody>
      </p:sp>
      <p:sp>
        <p:nvSpPr>
          <p:cNvPr id="4" name="Slide Number Placeholder 3"/>
          <p:cNvSpPr>
            <a:spLocks noGrp="1"/>
          </p:cNvSpPr>
          <p:nvPr>
            <p:ph type="sldNum" sz="quarter" idx="10"/>
          </p:nvPr>
        </p:nvSpPr>
        <p:spPr/>
        <p:txBody>
          <a:bodyPr/>
          <a:lstStyle/>
          <a:p>
            <a:fld id="{6C544E68-3E89-EB4A-B648-ABD4BDC72EA0}" type="slidenum">
              <a:rPr lang="is-IS" smtClean="0"/>
              <a:pPr/>
              <a:t>7</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i="1" dirty="0" smtClean="0"/>
              <a:t>Fæðingatíðni</a:t>
            </a:r>
            <a:r>
              <a:rPr lang="is-IS" dirty="0" smtClean="0"/>
              <a:t> hefur aukist jafnt og þétt síðan árið 2003 – hækkað hjá eldri hópunum en lækkað hjá yngsta hópnum.</a:t>
            </a:r>
          </a:p>
          <a:p>
            <a:endParaRPr lang="is-IS" dirty="0" smtClean="0"/>
          </a:p>
          <a:p>
            <a:pPr lvl="0"/>
            <a:r>
              <a:rPr lang="is-IS" i="1" dirty="0" smtClean="0"/>
              <a:t>Fóstureyðingum</a:t>
            </a:r>
            <a:r>
              <a:rPr lang="is-IS" dirty="0" smtClean="0"/>
              <a:t> fjölgaði talsvert á árunum 2008-2009 – hjá öllum aldurshópum nema 15-19 ára.</a:t>
            </a:r>
          </a:p>
          <a:p>
            <a:pPr lvl="0"/>
            <a:endParaRPr lang="is-IS" dirty="0" smtClean="0"/>
          </a:p>
          <a:p>
            <a:pPr lvl="0"/>
            <a:r>
              <a:rPr lang="is-IS" i="1" dirty="0" smtClean="0"/>
              <a:t>Ófrjósemisaðgerðum</a:t>
            </a:r>
            <a:r>
              <a:rPr lang="is-IS" dirty="0" smtClean="0"/>
              <a:t> hefur fækkað síðan árið 2000 og fækkað hratt eftir að kreppan skall á. Hlutfall karla og kvenna sem gangast undir ófrjósemisaðgerðir hefur snúist við, mun fleiri karlar fara nú í slíka aðgerð, heldur en konur.</a:t>
            </a:r>
          </a:p>
        </p:txBody>
      </p:sp>
      <p:sp>
        <p:nvSpPr>
          <p:cNvPr id="4" name="Slide Number Placeholder 3"/>
          <p:cNvSpPr>
            <a:spLocks noGrp="1"/>
          </p:cNvSpPr>
          <p:nvPr>
            <p:ph type="sldNum" sz="quarter" idx="10"/>
          </p:nvPr>
        </p:nvSpPr>
        <p:spPr/>
        <p:txBody>
          <a:bodyPr/>
          <a:lstStyle/>
          <a:p>
            <a:fld id="{6C544E68-3E89-EB4A-B648-ABD4BDC72EA0}" type="slidenum">
              <a:rPr lang="is-IS" smtClean="0"/>
              <a:pPr/>
              <a:t>8</a:t>
            </a:fld>
            <a:endParaRPr lang="is-I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Í kjölfar efnahagshrunsins hefur hámark á </a:t>
            </a:r>
            <a:r>
              <a:rPr lang="is-IS" i="1" dirty="0" smtClean="0"/>
              <a:t>fæðingarorlofsgreiðslum</a:t>
            </a:r>
            <a:r>
              <a:rPr lang="is-IS" dirty="0" smtClean="0"/>
              <a:t> verið lækkað þrisvar, og er þakið núna 300.000 kr. Þessar sparnaðaraðgerðir hafa einna helst bitnað á meðalútgjöldum til feðra - 45,7 prósent feðra í fæðingarorlofi lenda í núgildandi hámarki, á móti 19 prósent mæðra.</a:t>
            </a:r>
          </a:p>
          <a:p>
            <a:endParaRPr lang="is-IS" dirty="0" smtClean="0"/>
          </a:p>
          <a:p>
            <a:pPr lvl="0"/>
            <a:r>
              <a:rPr lang="is-IS" dirty="0" smtClean="0"/>
              <a:t>Tekjur eru lykilatriði í ákvörðun karla um að taka fæðingarorlof. </a:t>
            </a:r>
            <a:r>
              <a:rPr lang="is-IS" u="sng" dirty="0" smtClean="0"/>
              <a:t>Því til staðfestingar:</a:t>
            </a:r>
          </a:p>
          <a:p>
            <a:pPr lvl="0"/>
            <a:endParaRPr lang="is-IS" dirty="0" smtClean="0"/>
          </a:p>
          <a:p>
            <a:pPr lvl="0"/>
            <a:r>
              <a:rPr lang="is-IS" dirty="0" smtClean="0"/>
              <a:t>Lítill kynjamunur er á fjölda foreldra sem að einhverju leyti taka tekjutengt fæðingarorlof, en mikill kynjamunur á fjölda þeirra sem fá fastan fæðingarstyrk (afar lág upphæð) en þar eru karlar í miklum minnihluta.</a:t>
            </a:r>
          </a:p>
          <a:p>
            <a:pPr lvl="0"/>
            <a:endParaRPr lang="is-IS" dirty="0" smtClean="0"/>
          </a:p>
          <a:p>
            <a:pPr lvl="0"/>
            <a:r>
              <a:rPr lang="is-IS" dirty="0" smtClean="0"/>
              <a:t>Orlofsgreiðslum til feðra hefur frá 2008 fækkað um 8,9 prósent, á meðan greiðslum til mæðra fjölgaði um 4,5 prósent (tölur til og með júlí 2010).</a:t>
            </a:r>
          </a:p>
          <a:p>
            <a:pPr lvl="0"/>
            <a:endParaRPr lang="is-IS" dirty="0" smtClean="0"/>
          </a:p>
          <a:p>
            <a:pPr lvl="0"/>
            <a:r>
              <a:rPr lang="is-IS" dirty="0" smtClean="0"/>
              <a:t>Konur fjölmenna í þeim hópi foreldra sem þurfa að </a:t>
            </a:r>
            <a:r>
              <a:rPr lang="is-IS" i="1" dirty="0" smtClean="0"/>
              <a:t>brúa bilið</a:t>
            </a:r>
            <a:r>
              <a:rPr lang="is-IS" dirty="0" smtClean="0"/>
              <a:t> á milli fæðingarorlofs og leikskóla, og detta á meðan út af vinnumarkaði með tilheyrandi tekjutapi (en erfitt að finna upplýsingar um þau sem ekki tilheyra vinnuaflinu).</a:t>
            </a:r>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9</a:t>
            </a:fld>
            <a:endParaRPr lang="is-I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sz="1200" kern="1200" dirty="0" smtClean="0">
                <a:solidFill>
                  <a:schemeClr val="tx1"/>
                </a:solidFill>
                <a:latin typeface="+mn-lt"/>
                <a:ea typeface="+mn-ea"/>
                <a:cs typeface="+mn-cs"/>
              </a:rPr>
              <a:t> Einstæðar mæður eru 91,4 prósent </a:t>
            </a:r>
            <a:r>
              <a:rPr lang="is-IS" sz="1200" i="1" kern="1200" dirty="0" smtClean="0">
                <a:solidFill>
                  <a:schemeClr val="tx1"/>
                </a:solidFill>
                <a:latin typeface="+mn-lt"/>
                <a:ea typeface="+mn-ea"/>
                <a:cs typeface="+mn-cs"/>
              </a:rPr>
              <a:t>einstæðra foreldra</a:t>
            </a:r>
            <a:r>
              <a:rPr lang="is-IS" sz="1200" kern="1200" dirty="0" smtClean="0">
                <a:solidFill>
                  <a:schemeClr val="tx1"/>
                </a:solidFill>
                <a:latin typeface="+mn-lt"/>
                <a:ea typeface="+mn-ea"/>
                <a:cs typeface="+mn-cs"/>
              </a:rPr>
              <a:t> – en sjaldan gerður greinarmunur á þessum hópi eftir kyni. Fátt er í raun vitað um stöðu einstæðra mæðra.</a:t>
            </a:r>
          </a:p>
          <a:p>
            <a:endParaRPr lang="is-IS" sz="1200" kern="1200" dirty="0" smtClean="0">
              <a:solidFill>
                <a:schemeClr val="tx1"/>
              </a:solidFill>
              <a:latin typeface="+mn-lt"/>
              <a:ea typeface="+mn-ea"/>
              <a:cs typeface="+mn-cs"/>
            </a:endParaRPr>
          </a:p>
          <a:p>
            <a:pPr lvl="0"/>
            <a:r>
              <a:rPr lang="is-IS" sz="1200" kern="1200" dirty="0" smtClean="0">
                <a:solidFill>
                  <a:schemeClr val="tx1"/>
                </a:solidFill>
                <a:latin typeface="+mn-lt"/>
                <a:ea typeface="+mn-ea"/>
                <a:cs typeface="+mn-cs"/>
              </a:rPr>
              <a:t>Helstu breytingar á </a:t>
            </a:r>
            <a:r>
              <a:rPr lang="is-IS" sz="1200" i="1" kern="1200" dirty="0" smtClean="0">
                <a:solidFill>
                  <a:schemeClr val="tx1"/>
                </a:solidFill>
                <a:latin typeface="+mn-lt"/>
                <a:ea typeface="+mn-ea"/>
                <a:cs typeface="+mn-cs"/>
              </a:rPr>
              <a:t>fjárhagserfiðleikum</a:t>
            </a:r>
            <a:r>
              <a:rPr lang="is-IS" sz="1200" kern="1200" dirty="0" smtClean="0">
                <a:solidFill>
                  <a:schemeClr val="tx1"/>
                </a:solidFill>
                <a:latin typeface="+mn-lt"/>
                <a:ea typeface="+mn-ea"/>
                <a:cs typeface="+mn-cs"/>
              </a:rPr>
              <a:t> einstæðra foreldra frá því fyrir efnahagshrun snúa að auknum vanskilum og aukinni lánabyrði.  </a:t>
            </a:r>
          </a:p>
          <a:p>
            <a:pPr lvl="0"/>
            <a:endParaRPr lang="is-IS" sz="1200" kern="1200" dirty="0" smtClean="0">
              <a:solidFill>
                <a:schemeClr val="tx1"/>
              </a:solidFill>
              <a:latin typeface="+mn-lt"/>
              <a:ea typeface="+mn-ea"/>
              <a:cs typeface="+mn-cs"/>
            </a:endParaRPr>
          </a:p>
          <a:p>
            <a:pPr lvl="0"/>
            <a:r>
              <a:rPr lang="is-IS" sz="1200" i="1" kern="1200" dirty="0" smtClean="0">
                <a:solidFill>
                  <a:schemeClr val="tx1"/>
                </a:solidFill>
                <a:latin typeface="+mn-lt"/>
                <a:ea typeface="+mn-ea"/>
                <a:cs typeface="+mn-cs"/>
              </a:rPr>
              <a:t>Börn</a:t>
            </a:r>
            <a:r>
              <a:rPr lang="is-IS" sz="1200" kern="1200" dirty="0" smtClean="0">
                <a:solidFill>
                  <a:schemeClr val="tx1"/>
                </a:solidFill>
                <a:latin typeface="+mn-lt"/>
                <a:ea typeface="+mn-ea"/>
                <a:cs typeface="+mn-cs"/>
              </a:rPr>
              <a:t>, sem sækja áfengis- og vímuefnameðferð, og börn sem koma við sögu í málum barnaverndarnefnda, búa oftast hjá einstæðum mæðrum. Í ljósi versnandi fjárhagsstöðu þessa hóps er ástæða til að fylgjast vel með. </a:t>
            </a:r>
          </a:p>
          <a:p>
            <a:endParaRPr lang="is-IS" dirty="0"/>
          </a:p>
        </p:txBody>
      </p:sp>
      <p:sp>
        <p:nvSpPr>
          <p:cNvPr id="4" name="Slide Number Placeholder 3"/>
          <p:cNvSpPr>
            <a:spLocks noGrp="1"/>
          </p:cNvSpPr>
          <p:nvPr>
            <p:ph type="sldNum" sz="quarter" idx="10"/>
          </p:nvPr>
        </p:nvSpPr>
        <p:spPr/>
        <p:txBody>
          <a:bodyPr/>
          <a:lstStyle/>
          <a:p>
            <a:fld id="{6C544E68-3E89-EB4A-B648-ABD4BDC72EA0}" type="slidenum">
              <a:rPr lang="is-IS" smtClean="0"/>
              <a:pPr/>
              <a:t>10</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s-I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s-IS" smtClean="0"/>
              <a:t>Click to edit Master subtitle style</a:t>
            </a:r>
            <a:endParaRPr lang="is-IS"/>
          </a:p>
        </p:txBody>
      </p:sp>
      <p:sp>
        <p:nvSpPr>
          <p:cNvPr id="4" name="Date Placeholder 3"/>
          <p:cNvSpPr>
            <a:spLocks noGrp="1"/>
          </p:cNvSpPr>
          <p:nvPr>
            <p:ph type="dt" sz="half" idx="10"/>
          </p:nvPr>
        </p:nvSpPr>
        <p:spPr/>
        <p:txBody>
          <a:bodyPr/>
          <a:lstStyle/>
          <a:p>
            <a:fld id="{DD7C1BFA-E75C-3042-905A-84EE6EB77337}" type="datetimeFigureOut">
              <a:rPr lang="en-US" smtClean="0"/>
              <a:pPr/>
              <a:t>2/2/11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4" name="Date Placeholder 3"/>
          <p:cNvSpPr>
            <a:spLocks noGrp="1"/>
          </p:cNvSpPr>
          <p:nvPr>
            <p:ph type="dt" sz="half" idx="10"/>
          </p:nvPr>
        </p:nvSpPr>
        <p:spPr/>
        <p:txBody>
          <a:bodyPr/>
          <a:lstStyle/>
          <a:p>
            <a:fld id="{DD7C1BFA-E75C-3042-905A-84EE6EB77337}" type="datetimeFigureOut">
              <a:rPr lang="en-US" smtClean="0"/>
              <a:pPr/>
              <a:t>2/2/11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s-I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4" name="Date Placeholder 3"/>
          <p:cNvSpPr>
            <a:spLocks noGrp="1"/>
          </p:cNvSpPr>
          <p:nvPr>
            <p:ph type="dt" sz="half" idx="10"/>
          </p:nvPr>
        </p:nvSpPr>
        <p:spPr/>
        <p:txBody>
          <a:bodyPr/>
          <a:lstStyle/>
          <a:p>
            <a:fld id="{DD7C1BFA-E75C-3042-905A-84EE6EB77337}" type="datetimeFigureOut">
              <a:rPr lang="en-US" smtClean="0"/>
              <a:pPr/>
              <a:t>2/2/11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is-IS"/>
          </a:p>
        </p:txBody>
      </p:sp>
      <p:sp>
        <p:nvSpPr>
          <p:cNvPr id="3" name="Content Placeholder 2"/>
          <p:cNvSpPr>
            <a:spLocks noGrp="1"/>
          </p:cNvSpPr>
          <p:nvPr>
            <p:ph idx="1"/>
          </p:nvPr>
        </p:nvSpPr>
        <p:spPr/>
        <p:txBody>
          <a:body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4" name="Date Placeholder 3"/>
          <p:cNvSpPr>
            <a:spLocks noGrp="1"/>
          </p:cNvSpPr>
          <p:nvPr>
            <p:ph type="dt" sz="half" idx="10"/>
          </p:nvPr>
        </p:nvSpPr>
        <p:spPr/>
        <p:txBody>
          <a:bodyPr/>
          <a:lstStyle/>
          <a:p>
            <a:fld id="{DD7C1BFA-E75C-3042-905A-84EE6EB77337}" type="datetimeFigureOut">
              <a:rPr lang="en-US" smtClean="0"/>
              <a:pPr/>
              <a:t>2/2/11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s-I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s-IS" smtClean="0"/>
              <a:t>Click to edit Master text styles</a:t>
            </a:r>
          </a:p>
        </p:txBody>
      </p:sp>
      <p:sp>
        <p:nvSpPr>
          <p:cNvPr id="4" name="Date Placeholder 3"/>
          <p:cNvSpPr>
            <a:spLocks noGrp="1"/>
          </p:cNvSpPr>
          <p:nvPr>
            <p:ph type="dt" sz="half" idx="10"/>
          </p:nvPr>
        </p:nvSpPr>
        <p:spPr/>
        <p:txBody>
          <a:bodyPr/>
          <a:lstStyle/>
          <a:p>
            <a:fld id="{DD7C1BFA-E75C-3042-905A-84EE6EB77337}" type="datetimeFigureOut">
              <a:rPr lang="en-US" smtClean="0"/>
              <a:pPr/>
              <a:t>2/2/11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5" name="Date Placeholder 4"/>
          <p:cNvSpPr>
            <a:spLocks noGrp="1"/>
          </p:cNvSpPr>
          <p:nvPr>
            <p:ph type="dt" sz="half" idx="10"/>
          </p:nvPr>
        </p:nvSpPr>
        <p:spPr/>
        <p:txBody>
          <a:bodyPr/>
          <a:lstStyle/>
          <a:p>
            <a:fld id="{DD7C1BFA-E75C-3042-905A-84EE6EB77337}" type="datetimeFigureOut">
              <a:rPr lang="en-US" smtClean="0"/>
              <a:pPr/>
              <a:t>2/2/11</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s-I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7" name="Date Placeholder 6"/>
          <p:cNvSpPr>
            <a:spLocks noGrp="1"/>
          </p:cNvSpPr>
          <p:nvPr>
            <p:ph type="dt" sz="half" idx="10"/>
          </p:nvPr>
        </p:nvSpPr>
        <p:spPr/>
        <p:txBody>
          <a:bodyPr/>
          <a:lstStyle/>
          <a:p>
            <a:fld id="{DD7C1BFA-E75C-3042-905A-84EE6EB77337}" type="datetimeFigureOut">
              <a:rPr lang="en-US" smtClean="0"/>
              <a:pPr/>
              <a:t>2/2/11</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is-IS"/>
          </a:p>
        </p:txBody>
      </p:sp>
      <p:sp>
        <p:nvSpPr>
          <p:cNvPr id="3" name="Date Placeholder 2"/>
          <p:cNvSpPr>
            <a:spLocks noGrp="1"/>
          </p:cNvSpPr>
          <p:nvPr>
            <p:ph type="dt" sz="half" idx="10"/>
          </p:nvPr>
        </p:nvSpPr>
        <p:spPr/>
        <p:txBody>
          <a:bodyPr/>
          <a:lstStyle/>
          <a:p>
            <a:fld id="{DD7C1BFA-E75C-3042-905A-84EE6EB77337}" type="datetimeFigureOut">
              <a:rPr lang="en-US" smtClean="0"/>
              <a:pPr/>
              <a:t>2/2/11</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C1BFA-E75C-3042-905A-84EE6EB77337}" type="datetimeFigureOut">
              <a:rPr lang="en-US" smtClean="0"/>
              <a:pPr/>
              <a:t>2/2/11</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s-I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Click to edit Master text styles</a:t>
            </a:r>
          </a:p>
        </p:txBody>
      </p:sp>
      <p:sp>
        <p:nvSpPr>
          <p:cNvPr id="5" name="Date Placeholder 4"/>
          <p:cNvSpPr>
            <a:spLocks noGrp="1"/>
          </p:cNvSpPr>
          <p:nvPr>
            <p:ph type="dt" sz="half" idx="10"/>
          </p:nvPr>
        </p:nvSpPr>
        <p:spPr/>
        <p:txBody>
          <a:bodyPr/>
          <a:lstStyle/>
          <a:p>
            <a:fld id="{DD7C1BFA-E75C-3042-905A-84EE6EB77337}" type="datetimeFigureOut">
              <a:rPr lang="en-US" smtClean="0"/>
              <a:pPr/>
              <a:t>2/2/11</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s-I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Click to edit Master text styles</a:t>
            </a:r>
          </a:p>
        </p:txBody>
      </p:sp>
      <p:sp>
        <p:nvSpPr>
          <p:cNvPr id="5" name="Date Placeholder 4"/>
          <p:cNvSpPr>
            <a:spLocks noGrp="1"/>
          </p:cNvSpPr>
          <p:nvPr>
            <p:ph type="dt" sz="half" idx="10"/>
          </p:nvPr>
        </p:nvSpPr>
        <p:spPr/>
        <p:txBody>
          <a:bodyPr/>
          <a:lstStyle/>
          <a:p>
            <a:fld id="{DD7C1BFA-E75C-3042-905A-84EE6EB77337}" type="datetimeFigureOut">
              <a:rPr lang="en-US" smtClean="0"/>
              <a:pPr/>
              <a:t>2/2/11</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B62E3FD3-0298-5E40-9979-3EA1AE2753A3}" type="slidenum">
              <a:rPr lang="is-IS" smtClean="0"/>
              <a:pPr/>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s-I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C1BFA-E75C-3042-905A-84EE6EB77337}" type="datetimeFigureOut">
              <a:rPr lang="en-US" smtClean="0"/>
              <a:pPr/>
              <a:t>2/2/11</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E3FD3-0298-5E40-9979-3EA1AE2753A3}"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Áhrif efnahagskreppunnar á velferð kvenna</a:t>
            </a:r>
            <a:endParaRPr lang="is-IS" dirty="0"/>
          </a:p>
        </p:txBody>
      </p:sp>
      <p:sp>
        <p:nvSpPr>
          <p:cNvPr id="3" name="Subtitle 2"/>
          <p:cNvSpPr>
            <a:spLocks noGrp="1"/>
          </p:cNvSpPr>
          <p:nvPr>
            <p:ph type="subTitle" idx="1"/>
          </p:nvPr>
        </p:nvSpPr>
        <p:spPr/>
        <p:txBody>
          <a:bodyPr>
            <a:normAutofit fontScale="85000" lnSpcReduction="10000"/>
          </a:bodyPr>
          <a:lstStyle/>
          <a:p>
            <a:r>
              <a:rPr lang="is-IS" dirty="0" smtClean="0"/>
              <a:t>Kynning á niðurstöðum samantektar á tölulegum upplýsingum um stöðu kvenna</a:t>
            </a:r>
          </a:p>
          <a:p>
            <a:endParaRPr lang="is-IS" sz="2000" dirty="0" smtClean="0"/>
          </a:p>
          <a:p>
            <a:r>
              <a:rPr lang="is-IS" sz="2000" dirty="0" smtClean="0"/>
              <a:t>Eva Bjarnadóttir og Eygló Árnadóttir </a:t>
            </a:r>
            <a:endParaRPr lang="is-I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t>Einstæðar mæður</a:t>
            </a:r>
            <a:endParaRPr lang="is-IS" dirty="0"/>
          </a:p>
        </p:txBody>
      </p:sp>
      <p:sp>
        <p:nvSpPr>
          <p:cNvPr id="3" name="Content Placeholder 2"/>
          <p:cNvSpPr>
            <a:spLocks noGrp="1"/>
          </p:cNvSpPr>
          <p:nvPr>
            <p:ph idx="1"/>
          </p:nvPr>
        </p:nvSpPr>
        <p:spPr/>
        <p:txBody>
          <a:bodyPr>
            <a:normAutofit/>
          </a:bodyPr>
          <a:lstStyle/>
          <a:p>
            <a:r>
              <a:rPr lang="is-IS" dirty="0" smtClean="0"/>
              <a:t>Einstæðar mæður eru 91,4 prósent </a:t>
            </a:r>
            <a:r>
              <a:rPr lang="is-IS" i="1" dirty="0" smtClean="0"/>
              <a:t>einstæðra foreldra</a:t>
            </a:r>
            <a:r>
              <a:rPr lang="is-IS" dirty="0" smtClean="0"/>
              <a:t> – sjaldan kyngreint og fátt vitað um stöðu einstæðra mæðra.</a:t>
            </a:r>
          </a:p>
          <a:p>
            <a:pPr lvl="0"/>
            <a:r>
              <a:rPr lang="is-IS" dirty="0" smtClean="0"/>
              <a:t>Aukin </a:t>
            </a:r>
            <a:r>
              <a:rPr lang="is-IS" i="1" dirty="0" smtClean="0"/>
              <a:t>vanskil og lánabyrði </a:t>
            </a:r>
            <a:r>
              <a:rPr lang="is-IS" dirty="0" smtClean="0"/>
              <a:t>í kjölfar kreppu.</a:t>
            </a:r>
          </a:p>
          <a:p>
            <a:pPr lvl="0"/>
            <a:r>
              <a:rPr lang="is-IS" i="1" dirty="0" smtClean="0"/>
              <a:t>Börn</a:t>
            </a:r>
            <a:r>
              <a:rPr lang="is-IS" dirty="0" smtClean="0"/>
              <a:t>, sem sækja áfengis- og vímuefna-meðferð, og börn sem koma við sögu í málum barnaverndarnefnda, búa oftast hjá einstæðum mæðrum.</a:t>
            </a:r>
          </a:p>
          <a:p>
            <a:endParaRPr lang="is-I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latin typeface="+mn-lt"/>
                <a:ea typeface="+mn-ea"/>
                <a:cs typeface="+mn-cs"/>
              </a:rPr>
              <a:t>Fjárhagsvandi heimilanna</a:t>
            </a:r>
            <a:endParaRPr lang="is-IS" dirty="0"/>
          </a:p>
        </p:txBody>
      </p:sp>
      <p:sp>
        <p:nvSpPr>
          <p:cNvPr id="3" name="Content Placeholder 2"/>
          <p:cNvSpPr>
            <a:spLocks noGrp="1"/>
          </p:cNvSpPr>
          <p:nvPr>
            <p:ph idx="1"/>
          </p:nvPr>
        </p:nvSpPr>
        <p:spPr>
          <a:xfrm>
            <a:off x="457200" y="2007847"/>
            <a:ext cx="8229600" cy="4262682"/>
          </a:xfrm>
        </p:spPr>
        <p:txBody>
          <a:bodyPr>
            <a:normAutofit/>
          </a:bodyPr>
          <a:lstStyle/>
          <a:p>
            <a:pPr lvl="0"/>
            <a:r>
              <a:rPr lang="is-IS" dirty="0" smtClean="0"/>
              <a:t>Kyngreindar upplýsingar um vanskil lána og leigu takmarkast </a:t>
            </a:r>
            <a:r>
              <a:rPr lang="is-IS" i="1" dirty="0" smtClean="0"/>
              <a:t>við einstætt, barnlaust fólk. </a:t>
            </a:r>
          </a:p>
          <a:p>
            <a:pPr lvl="0"/>
            <a:r>
              <a:rPr lang="is-IS" dirty="0" smtClean="0"/>
              <a:t>Karlar oftar í vanskilum.</a:t>
            </a:r>
          </a:p>
          <a:p>
            <a:pPr lvl="0"/>
            <a:r>
              <a:rPr lang="is-IS" dirty="0" smtClean="0"/>
              <a:t>Konur eru í meirihluta þeirra sem eiga </a:t>
            </a:r>
            <a:r>
              <a:rPr lang="is-IS" i="1" dirty="0" smtClean="0"/>
              <a:t>erfitt með að ná endum saman</a:t>
            </a:r>
            <a:r>
              <a:rPr lang="is-IS"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Fjárhagsvandi heimilanna</a:t>
            </a:r>
            <a:endParaRPr lang="is-IS" dirty="0"/>
          </a:p>
        </p:txBody>
      </p:sp>
      <p:sp>
        <p:nvSpPr>
          <p:cNvPr id="3" name="Content Placeholder 2"/>
          <p:cNvSpPr>
            <a:spLocks noGrp="1"/>
          </p:cNvSpPr>
          <p:nvPr>
            <p:ph idx="1"/>
          </p:nvPr>
        </p:nvSpPr>
        <p:spPr/>
        <p:txBody>
          <a:bodyPr>
            <a:normAutofit/>
          </a:bodyPr>
          <a:lstStyle/>
          <a:p>
            <a:pPr lvl="0"/>
            <a:r>
              <a:rPr lang="is-IS" dirty="0" smtClean="0"/>
              <a:t>Konur voru 65% þeirra sem sóttu </a:t>
            </a:r>
            <a:r>
              <a:rPr lang="is-IS" i="1" dirty="0" smtClean="0"/>
              <a:t>matarúthlutun</a:t>
            </a:r>
            <a:r>
              <a:rPr lang="is-IS" dirty="0" smtClean="0"/>
              <a:t> - kynbundnar ástæður fyrir að sækja matarúthlutun.</a:t>
            </a:r>
          </a:p>
          <a:p>
            <a:pPr lvl="0"/>
            <a:r>
              <a:rPr lang="is-IS" dirty="0" smtClean="0"/>
              <a:t>Hlutfall kvenna með tekjur undir lágtekjumörkum hefur hækkað, en körlum fækkað (nema atvinnulausir).</a:t>
            </a:r>
          </a:p>
          <a:p>
            <a:pPr lvl="0"/>
            <a:r>
              <a:rPr lang="is-IS" dirty="0" smtClean="0"/>
              <a:t>Mikill kynjamunur meðal eftirlaunþega og þeirra sem flokkaðir eru ‘ekki í vinnu’.</a:t>
            </a:r>
          </a:p>
          <a:p>
            <a:endParaRPr lang="is-I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t>Atvinnumarkaður og menntun</a:t>
            </a:r>
            <a:endParaRPr lang="is-IS" dirty="0"/>
          </a:p>
        </p:txBody>
      </p:sp>
      <p:sp>
        <p:nvSpPr>
          <p:cNvPr id="3" name="Content Placeholder 2"/>
          <p:cNvSpPr>
            <a:spLocks noGrp="1"/>
          </p:cNvSpPr>
          <p:nvPr>
            <p:ph idx="1"/>
          </p:nvPr>
        </p:nvSpPr>
        <p:spPr>
          <a:xfrm>
            <a:off x="457200" y="1417638"/>
            <a:ext cx="8229600" cy="5440362"/>
          </a:xfrm>
        </p:spPr>
        <p:txBody>
          <a:bodyPr>
            <a:normAutofit fontScale="85000" lnSpcReduction="10000"/>
          </a:bodyPr>
          <a:lstStyle/>
          <a:p>
            <a:r>
              <a:rPr lang="is-IS" i="1" dirty="0" smtClean="0"/>
              <a:t>Opinber niðurskurður</a:t>
            </a:r>
            <a:r>
              <a:rPr lang="is-IS" dirty="0" smtClean="0"/>
              <a:t> snertir atvinnustöðu kvenna, sem eru meirihluti ríkisstarfsmanna – sérstaklega í umönnunarkerfinu.</a:t>
            </a:r>
          </a:p>
          <a:p>
            <a:pPr lvl="0"/>
            <a:r>
              <a:rPr lang="is-IS" i="1" dirty="0" smtClean="0"/>
              <a:t>Launamunur kynjanna</a:t>
            </a:r>
            <a:r>
              <a:rPr lang="is-IS" dirty="0" smtClean="0"/>
              <a:t> hefur minnkað í kreppunni. Setja í samhengi við miklar launahækkanir karla á útþenslutímanum.</a:t>
            </a:r>
          </a:p>
          <a:p>
            <a:pPr lvl="0"/>
            <a:r>
              <a:rPr lang="is-IS" dirty="0" smtClean="0"/>
              <a:t>Karlar verða fremur fyrir beinni launaskerðingu, en konur skerðingu á starfshlutfalli.</a:t>
            </a:r>
          </a:p>
          <a:p>
            <a:pPr lvl="0"/>
            <a:r>
              <a:rPr lang="is-IS" i="1" dirty="0" smtClean="0"/>
              <a:t>Háskólanemum </a:t>
            </a:r>
            <a:r>
              <a:rPr lang="is-IS" dirty="0" smtClean="0"/>
              <a:t>hefur fjölgað, körlum hlutfallslega ögn meira en konum.</a:t>
            </a:r>
          </a:p>
          <a:p>
            <a:pPr lvl="0"/>
            <a:r>
              <a:rPr lang="is-IS" i="1" dirty="0" smtClean="0"/>
              <a:t>Atvinnuþátttaka háskólanema</a:t>
            </a:r>
            <a:r>
              <a:rPr lang="is-IS" dirty="0" smtClean="0"/>
              <a:t> breyst kynbundið í kreppunni. Áður unnu fleiri karlar en konur launavinnu meðfram námi, en dæmið hefur nú snúist við.</a:t>
            </a:r>
          </a:p>
          <a:p>
            <a:endParaRPr lang="is-I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is-IS" b="1" dirty="0" smtClean="0">
                <a:latin typeface="+mn-lt"/>
                <a:ea typeface="+mn-ea"/>
                <a:cs typeface="+mn-cs"/>
              </a:rPr>
              <a:t>Atvinnuleysi</a:t>
            </a:r>
            <a:endParaRPr lang="is-IS" dirty="0"/>
          </a:p>
        </p:txBody>
      </p:sp>
      <p:sp>
        <p:nvSpPr>
          <p:cNvPr id="3" name="Content Placeholder 2"/>
          <p:cNvSpPr>
            <a:spLocks noGrp="1"/>
          </p:cNvSpPr>
          <p:nvPr>
            <p:ph idx="1"/>
          </p:nvPr>
        </p:nvSpPr>
        <p:spPr>
          <a:xfrm>
            <a:off x="457200" y="1417638"/>
            <a:ext cx="8229600" cy="5710526"/>
          </a:xfrm>
        </p:spPr>
        <p:txBody>
          <a:bodyPr>
            <a:normAutofit fontScale="70000" lnSpcReduction="20000"/>
          </a:bodyPr>
          <a:lstStyle/>
          <a:p>
            <a:pPr lvl="0"/>
            <a:r>
              <a:rPr lang="is-IS" dirty="0" smtClean="0"/>
              <a:t>Karlar misstu fyrr vinnu en kreppuáhrif á atvinnuleysi kvenna eru lengur að birtast. Sumarið 2010 hafði atvinnuleysi kynjanna jafnast út, en körlum fjölgaði svo aftur.</a:t>
            </a:r>
          </a:p>
          <a:p>
            <a:pPr lvl="0"/>
            <a:r>
              <a:rPr lang="is-IS" dirty="0" smtClean="0"/>
              <a:t>Sérstaklega mikill kynjamunur hjá </a:t>
            </a:r>
            <a:r>
              <a:rPr lang="is-IS" i="1" dirty="0" smtClean="0"/>
              <a:t>16-24 ára</a:t>
            </a:r>
            <a:r>
              <a:rPr lang="is-IS" dirty="0" smtClean="0"/>
              <a:t> á atvinnuleysisskrá, piltarnir mun fleiri.</a:t>
            </a:r>
          </a:p>
          <a:p>
            <a:pPr lvl="0"/>
            <a:r>
              <a:rPr lang="is-IS" i="1" dirty="0" smtClean="0"/>
              <a:t>Langtímaatvinnuleysi</a:t>
            </a:r>
            <a:r>
              <a:rPr lang="is-IS" dirty="0" smtClean="0"/>
              <a:t> var fyrir hrun meira meðal kvenna, nú jafnast meðal kynjanna. Ætla má að konur verði atvinnulausar lengur.</a:t>
            </a:r>
          </a:p>
          <a:p>
            <a:pPr lvl="0"/>
            <a:r>
              <a:rPr lang="is-IS" dirty="0" smtClean="0"/>
              <a:t>Karlar í meirihluta atvinnulausra á </a:t>
            </a:r>
            <a:r>
              <a:rPr lang="is-IS" i="1" dirty="0" smtClean="0"/>
              <a:t>höfuðborgarsvæðinu</a:t>
            </a:r>
            <a:r>
              <a:rPr lang="is-IS" dirty="0" smtClean="0"/>
              <a:t>, en á </a:t>
            </a:r>
            <a:r>
              <a:rPr lang="is-IS" i="1" dirty="0" smtClean="0"/>
              <a:t>landsbyggðinni</a:t>
            </a:r>
            <a:r>
              <a:rPr lang="is-IS" dirty="0" smtClean="0"/>
              <a:t> hafa kynin reglulega skipst á.</a:t>
            </a:r>
          </a:p>
          <a:p>
            <a:pPr lvl="0"/>
            <a:r>
              <a:rPr lang="is-IS" dirty="0" smtClean="0"/>
              <a:t>Atvinnulausir karlar eru aðeins ólíklegri til að skrá sig í hvers kyns </a:t>
            </a:r>
            <a:r>
              <a:rPr lang="is-IS" i="1" dirty="0" smtClean="0"/>
              <a:t>vinnumálaúrræði</a:t>
            </a:r>
            <a:r>
              <a:rPr lang="is-IS" dirty="0" smtClean="0"/>
              <a:t>.</a:t>
            </a:r>
          </a:p>
          <a:p>
            <a:pPr lvl="0"/>
            <a:r>
              <a:rPr lang="is-IS" dirty="0" smtClean="0"/>
              <a:t>Töluverður kynjamunur á hópnum sem fellur </a:t>
            </a:r>
            <a:r>
              <a:rPr lang="is-IS" i="1" dirty="0" smtClean="0"/>
              <a:t>utan vinnumarkaðs </a:t>
            </a:r>
            <a:r>
              <a:rPr lang="is-IS" dirty="0" smtClean="0"/>
              <a:t>(hefur stækkað í kreppunni) en erfitt er að finna upplýsingar.</a:t>
            </a:r>
          </a:p>
          <a:p>
            <a:pPr lvl="0"/>
            <a:r>
              <a:rPr lang="is-IS" dirty="0" smtClean="0"/>
              <a:t>Karllægni „</a:t>
            </a:r>
            <a:r>
              <a:rPr lang="is-IS" i="1" dirty="0" smtClean="0"/>
              <a:t>mannaflsfrekra framkvæmda</a:t>
            </a:r>
            <a:r>
              <a:rPr lang="is-IS" dirty="0" smtClean="0"/>
              <a:t>“ - búin til störf fyrir karla, en kvennastörf skorin niður.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Heimilisofbeldi</a:t>
            </a:r>
            <a:endParaRPr lang="is-IS" dirty="0"/>
          </a:p>
        </p:txBody>
      </p:sp>
      <p:sp>
        <p:nvSpPr>
          <p:cNvPr id="3" name="Content Placeholder 2"/>
          <p:cNvSpPr>
            <a:spLocks noGrp="1"/>
          </p:cNvSpPr>
          <p:nvPr>
            <p:ph idx="1"/>
          </p:nvPr>
        </p:nvSpPr>
        <p:spPr/>
        <p:txBody>
          <a:bodyPr/>
          <a:lstStyle/>
          <a:p>
            <a:r>
              <a:rPr lang="is-IS" dirty="0" smtClean="0"/>
              <a:t>Heimilisofbeldismálum farið fækkað í skráningu lögreglunnar síðan árið 2007.  </a:t>
            </a:r>
          </a:p>
          <a:p>
            <a:r>
              <a:rPr lang="is-IS" dirty="0" smtClean="0"/>
              <a:t>Metaðsókn í Kvennaathvarfið 2010. </a:t>
            </a:r>
          </a:p>
          <a:p>
            <a:pPr lvl="1"/>
            <a:r>
              <a:rPr lang="is-IS" dirty="0" smtClean="0"/>
              <a:t>864 komur 2010 á móti 605 komum 2009</a:t>
            </a:r>
          </a:p>
          <a:p>
            <a:pPr lvl="1"/>
            <a:r>
              <a:rPr lang="is-IS" dirty="0" smtClean="0"/>
              <a:t>Viðtölum hefur fjölgað en ekki dvalarkonum</a:t>
            </a:r>
          </a:p>
          <a:p>
            <a:pPr lvl="1"/>
            <a:r>
              <a:rPr lang="is-IS" dirty="0" smtClean="0"/>
              <a:t>Hlutfall nýrra skjólstæðinga hækkað</a:t>
            </a:r>
          </a:p>
          <a:p>
            <a:pPr lvl="1"/>
            <a:r>
              <a:rPr lang="is-IS" dirty="0" smtClean="0"/>
              <a:t>Hlutfall erlendra kvenna hækkað mikið</a:t>
            </a:r>
            <a:endParaRPr lang="is-I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Kynferðisbrot</a:t>
            </a:r>
            <a:endParaRPr lang="is-IS" dirty="0"/>
          </a:p>
        </p:txBody>
      </p:sp>
      <p:sp>
        <p:nvSpPr>
          <p:cNvPr id="3" name="Content Placeholder 2"/>
          <p:cNvSpPr>
            <a:spLocks noGrp="1"/>
          </p:cNvSpPr>
          <p:nvPr>
            <p:ph idx="1"/>
          </p:nvPr>
        </p:nvSpPr>
        <p:spPr/>
        <p:txBody>
          <a:bodyPr/>
          <a:lstStyle/>
          <a:p>
            <a:r>
              <a:rPr lang="is-IS" dirty="0" smtClean="0"/>
              <a:t>Virðist ekki hafa fjölgað í kjölfar kreppunnar, samkvæmt þeim gögnum sem aðgengileg eru. </a:t>
            </a:r>
          </a:p>
          <a:p>
            <a:r>
              <a:rPr lang="is-IS" dirty="0" smtClean="0"/>
              <a:t>Lögreglumálum hefur fjölgað síðan 2004.</a:t>
            </a:r>
          </a:p>
          <a:p>
            <a:pPr lvl="1"/>
            <a:r>
              <a:rPr lang="is-IS" dirty="0" smtClean="0"/>
              <a:t>Karlar 96,4% kærðra.</a:t>
            </a:r>
          </a:p>
          <a:p>
            <a:pPr lvl="1"/>
            <a:r>
              <a:rPr lang="is-IS" dirty="0" smtClean="0"/>
              <a:t>Tíðnin hæst í Vestmannaeyjum 2009.</a:t>
            </a:r>
          </a:p>
          <a:p>
            <a:r>
              <a:rPr lang="is-IS" dirty="0" smtClean="0"/>
              <a:t>Fækkun varð á málum Neyðarmótttöku 2010.</a:t>
            </a:r>
          </a:p>
          <a:p>
            <a:r>
              <a:rPr lang="is-IS" dirty="0" smtClean="0"/>
              <a:t>Vændismálum hefur fjölgað eftir lagabreytingar 2009. </a:t>
            </a:r>
            <a:endParaRPr lang="is-I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t>Barnavernd</a:t>
            </a:r>
            <a:endParaRPr lang="is-IS" dirty="0"/>
          </a:p>
        </p:txBody>
      </p:sp>
      <p:sp>
        <p:nvSpPr>
          <p:cNvPr id="3" name="Content Placeholder 2"/>
          <p:cNvSpPr>
            <a:spLocks noGrp="1"/>
          </p:cNvSpPr>
          <p:nvPr>
            <p:ph idx="1"/>
          </p:nvPr>
        </p:nvSpPr>
        <p:spPr>
          <a:xfrm>
            <a:off x="457200" y="1417638"/>
            <a:ext cx="8229600" cy="5440362"/>
          </a:xfrm>
        </p:spPr>
        <p:txBody>
          <a:bodyPr>
            <a:normAutofit fontScale="92500" lnSpcReduction="10000"/>
          </a:bodyPr>
          <a:lstStyle/>
          <a:p>
            <a:r>
              <a:rPr lang="is-IS" dirty="0" smtClean="0"/>
              <a:t>Lítið vitað um síðustu tvö ár. Kreppan virðist ekki valda fjölgun barnaverndarmála en eftirköstin geta komið seinna. Tilkynningum vegna vanrækslu fjölgað en fækkað vegna áhættuhegðunar barna.</a:t>
            </a:r>
          </a:p>
          <a:p>
            <a:pPr lvl="0"/>
            <a:r>
              <a:rPr lang="is-IS" dirty="0" smtClean="0"/>
              <a:t>Tilkynningum til </a:t>
            </a:r>
            <a:r>
              <a:rPr lang="is-IS" i="1" dirty="0" smtClean="0"/>
              <a:t>barnaverndarnefnda</a:t>
            </a:r>
            <a:r>
              <a:rPr lang="is-IS" dirty="0" smtClean="0"/>
              <a:t> og skjólstæðingum </a:t>
            </a:r>
            <a:r>
              <a:rPr lang="is-IS" i="1" dirty="0" smtClean="0"/>
              <a:t>Barnahúss</a:t>
            </a:r>
            <a:r>
              <a:rPr lang="is-IS" dirty="0" smtClean="0"/>
              <a:t> fjölgar.</a:t>
            </a:r>
          </a:p>
          <a:p>
            <a:pPr lvl="0"/>
            <a:r>
              <a:rPr lang="is-IS" dirty="0" smtClean="0"/>
              <a:t>Tilkynningar til barnaverndanefnda eru frekar vegna </a:t>
            </a:r>
            <a:r>
              <a:rPr lang="is-IS" i="1" dirty="0" smtClean="0"/>
              <a:t>stráka</a:t>
            </a:r>
            <a:r>
              <a:rPr lang="is-IS" dirty="0" smtClean="0"/>
              <a:t>.</a:t>
            </a:r>
          </a:p>
          <a:p>
            <a:pPr lvl="0"/>
            <a:r>
              <a:rPr lang="is-IS" i="1" dirty="0" smtClean="0"/>
              <a:t>Stúlkur</a:t>
            </a:r>
            <a:r>
              <a:rPr lang="is-IS" dirty="0" smtClean="0"/>
              <a:t> í miklum meirihluta sem þolendur kynferðisofbeldis, og eru oftar þunglyndar en strákar.</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t>Lyfjaneysla</a:t>
            </a:r>
            <a:endParaRPr lang="is-IS" dirty="0"/>
          </a:p>
        </p:txBody>
      </p:sp>
      <p:sp>
        <p:nvSpPr>
          <p:cNvPr id="3" name="Content Placeholder 2"/>
          <p:cNvSpPr>
            <a:spLocks noGrp="1"/>
          </p:cNvSpPr>
          <p:nvPr>
            <p:ph idx="1"/>
          </p:nvPr>
        </p:nvSpPr>
        <p:spPr/>
        <p:txBody>
          <a:bodyPr>
            <a:normAutofit/>
          </a:bodyPr>
          <a:lstStyle/>
          <a:p>
            <a:pPr lvl="0"/>
            <a:r>
              <a:rPr lang="is-IS" dirty="0" smtClean="0"/>
              <a:t>Konur eru í meirihluta viðtakenda lyfjaávísana. </a:t>
            </a:r>
          </a:p>
          <a:p>
            <a:pPr lvl="0"/>
            <a:r>
              <a:rPr lang="is-IS" dirty="0" smtClean="0"/>
              <a:t>Neysla á svefnlyfjum og róandi lyfjum hefur aukist mikið síðan 2006, konur eru 64 prósent þeirra sem fá ávísað slíkum lyfjum. </a:t>
            </a:r>
          </a:p>
          <a:p>
            <a:pPr lvl="0"/>
            <a:r>
              <a:rPr lang="is-IS" dirty="0" smtClean="0"/>
              <a:t>Notkun á lyfjum við athyglisbresti og ofvirkni hefur aukist mikið undanfarin ár, fyrst og fremst meðal fullorðinna og þá sérstaklega kvenna.</a:t>
            </a:r>
          </a:p>
          <a:p>
            <a:endParaRPr lang="is-I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Stuttur tími liðinn </a:t>
            </a:r>
            <a:endParaRPr lang="is-IS" dirty="0"/>
          </a:p>
        </p:txBody>
      </p:sp>
      <p:sp>
        <p:nvSpPr>
          <p:cNvPr id="3" name="Content Placeholder 2"/>
          <p:cNvSpPr>
            <a:spLocks noGrp="1"/>
          </p:cNvSpPr>
          <p:nvPr>
            <p:ph idx="1"/>
          </p:nvPr>
        </p:nvSpPr>
        <p:spPr/>
        <p:txBody>
          <a:bodyPr/>
          <a:lstStyle/>
          <a:p>
            <a:r>
              <a:rPr lang="is-IS" dirty="0" smtClean="0"/>
              <a:t>Mikilvægt að halda áfram að vakta. </a:t>
            </a:r>
          </a:p>
          <a:p>
            <a:r>
              <a:rPr lang="is-IS" dirty="0" smtClean="0"/>
              <a:t>Mikilvægt að kyngreina öll opinber gögn.</a:t>
            </a:r>
          </a:p>
          <a:p>
            <a:r>
              <a:rPr lang="is-IS" dirty="0" smtClean="0"/>
              <a:t>Mikilvægt að fylgjast sérstaklega vel og lengi með opinbera geiranum, þar sem áhrifin koma seinna fram og gætir lengur.  </a:t>
            </a:r>
          </a:p>
          <a:p>
            <a:pPr algn="ctr">
              <a:buNone/>
            </a:pPr>
            <a:endParaRPr lang="is-IS" dirty="0" smtClean="0"/>
          </a:p>
          <a:p>
            <a:pPr algn="ctr">
              <a:buNone/>
            </a:pPr>
            <a:r>
              <a:rPr lang="is-IS" dirty="0" smtClean="0">
                <a:solidFill>
                  <a:srgbClr val="FF0000"/>
                </a:solidFill>
              </a:rPr>
              <a:t>Ef við þekkjum ekki staðreyndirnar, getum við ekki tekið upplýstar ákvarðanir!</a:t>
            </a:r>
          </a:p>
          <a:p>
            <a:endParaRPr lang="is-I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Verkefnið</a:t>
            </a:r>
            <a:endParaRPr lang="is-IS" dirty="0"/>
          </a:p>
        </p:txBody>
      </p:sp>
      <p:sp>
        <p:nvSpPr>
          <p:cNvPr id="3" name="Content Placeholder 2"/>
          <p:cNvSpPr>
            <a:spLocks noGrp="1"/>
          </p:cNvSpPr>
          <p:nvPr>
            <p:ph idx="1"/>
          </p:nvPr>
        </p:nvSpPr>
        <p:spPr/>
        <p:txBody>
          <a:bodyPr>
            <a:normAutofit/>
          </a:bodyPr>
          <a:lstStyle/>
          <a:p>
            <a:r>
              <a:rPr lang="is-IS" dirty="0"/>
              <a:t>S</a:t>
            </a:r>
            <a:r>
              <a:rPr lang="is-IS" dirty="0" smtClean="0"/>
              <a:t>afna saman opinberum tölulegum upplýsingum sem gætu gefið hugmynd um hvort efnahagskreppan hafi áhrif á velferð kvenna. </a:t>
            </a:r>
          </a:p>
          <a:p>
            <a:r>
              <a:rPr lang="is-IS" dirty="0" smtClean="0"/>
              <a:t>Áhersla á konur - ýmist bornar saman við karla eða við aðrar konur. </a:t>
            </a:r>
          </a:p>
          <a:p>
            <a:r>
              <a:rPr lang="is-IS" dirty="0" smtClean="0"/>
              <a:t>Ólík tímabil skoðuð - leitast við að finna gögn sem lýsa stöðunni fyrir og eftir bankahrunið.</a:t>
            </a:r>
            <a:endParaRPr lang="is-I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Velferð</a:t>
            </a:r>
            <a:endParaRPr lang="is-IS" dirty="0"/>
          </a:p>
        </p:txBody>
      </p:sp>
      <p:sp>
        <p:nvSpPr>
          <p:cNvPr id="3" name="Content Placeholder 2"/>
          <p:cNvSpPr>
            <a:spLocks noGrp="1"/>
          </p:cNvSpPr>
          <p:nvPr>
            <p:ph idx="1"/>
          </p:nvPr>
        </p:nvSpPr>
        <p:spPr/>
        <p:txBody>
          <a:bodyPr>
            <a:normAutofit/>
          </a:bodyPr>
          <a:lstStyle/>
          <a:p>
            <a:r>
              <a:rPr lang="is-IS" dirty="0" smtClean="0"/>
              <a:t>Velferð kvenna nær yfir mjög vítt svið mála-flokka og því þurfti að ramma verkefnið inn:</a:t>
            </a:r>
          </a:p>
          <a:p>
            <a:pPr lvl="1"/>
            <a:r>
              <a:rPr lang="is-IS" dirty="0" smtClean="0"/>
              <a:t>Leitað í safn erlendra rannsókna á kynbundnum áhrifum efnahagslægða.</a:t>
            </a:r>
          </a:p>
          <a:p>
            <a:pPr lvl="1"/>
            <a:r>
              <a:rPr lang="is-IS" dirty="0" smtClean="0"/>
              <a:t>Skilgreiningar hópa Velferðarvaktarinnar á brýnustu málefnum sett í samhengi kynjabreytunnar.</a:t>
            </a:r>
          </a:p>
          <a:p>
            <a:pPr lvl="1"/>
            <a:r>
              <a:rPr lang="is-IS" dirty="0" smtClean="0"/>
              <a:t>Það sem almennt er vitað um stöðu kvenna á Íslandi. </a:t>
            </a:r>
            <a:endParaRPr lang="is-I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Spurningalisti</a:t>
            </a:r>
            <a:endParaRPr lang="is-IS" dirty="0"/>
          </a:p>
        </p:txBody>
      </p:sp>
      <p:sp>
        <p:nvSpPr>
          <p:cNvPr id="3" name="Content Placeholder 2"/>
          <p:cNvSpPr>
            <a:spLocks noGrp="1"/>
          </p:cNvSpPr>
          <p:nvPr>
            <p:ph idx="1"/>
          </p:nvPr>
        </p:nvSpPr>
        <p:spPr>
          <a:xfrm>
            <a:off x="457200" y="1600201"/>
            <a:ext cx="8229600" cy="1133335"/>
          </a:xfrm>
        </p:spPr>
        <p:txBody>
          <a:bodyPr>
            <a:normAutofit/>
          </a:bodyPr>
          <a:lstStyle/>
          <a:p>
            <a:r>
              <a:rPr lang="is-IS" sz="2400" dirty="0" smtClean="0"/>
              <a:t>Afrakstur rannsóknarvinnunnar voru 50 spurningar sem skiptust í 15 þemu: </a:t>
            </a:r>
          </a:p>
          <a:p>
            <a:pPr>
              <a:buNone/>
            </a:pPr>
            <a:endParaRPr lang="is-IS" dirty="0" smtClean="0"/>
          </a:p>
        </p:txBody>
      </p:sp>
      <p:sp>
        <p:nvSpPr>
          <p:cNvPr id="5" name="Content Placeholder 2"/>
          <p:cNvSpPr txBox="1">
            <a:spLocks/>
          </p:cNvSpPr>
          <p:nvPr/>
        </p:nvSpPr>
        <p:spPr>
          <a:xfrm>
            <a:off x="457200" y="3589492"/>
            <a:ext cx="8229600" cy="1644148"/>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is-I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extBox 5"/>
          <p:cNvSpPr txBox="1"/>
          <p:nvPr/>
        </p:nvSpPr>
        <p:spPr>
          <a:xfrm>
            <a:off x="457200" y="2610683"/>
            <a:ext cx="7770502" cy="4247317"/>
          </a:xfrm>
          <a:prstGeom prst="rect">
            <a:avLst/>
          </a:prstGeom>
          <a:noFill/>
        </p:spPr>
        <p:txBody>
          <a:bodyPr wrap="square" numCol="2" rtlCol="0">
            <a:spAutoFit/>
          </a:bodyPr>
          <a:lstStyle/>
          <a:p>
            <a:pPr marL="800100" lvl="1" indent="-342900">
              <a:buFont typeface="+mj-lt"/>
              <a:buAutoNum type="arabicPeriod"/>
            </a:pPr>
            <a:r>
              <a:rPr lang="is-IS" sz="2000" dirty="0" smtClean="0"/>
              <a:t>Eignir, skuldir og tekjur kvenna</a:t>
            </a:r>
          </a:p>
          <a:p>
            <a:pPr marL="800100" lvl="1" indent="-342900">
              <a:buFont typeface="+mj-lt"/>
              <a:buAutoNum type="arabicPeriod"/>
            </a:pPr>
            <a:r>
              <a:rPr lang="is-IS" sz="2000" dirty="0" smtClean="0"/>
              <a:t>Konur í greiðsluerfiðleikum</a:t>
            </a:r>
          </a:p>
          <a:p>
            <a:pPr marL="800100" lvl="1" indent="-342900">
              <a:buFont typeface="+mj-lt"/>
              <a:buAutoNum type="arabicPeriod"/>
            </a:pPr>
            <a:r>
              <a:rPr lang="is-IS" sz="2000" dirty="0" smtClean="0"/>
              <a:t>Einstæðar mæður</a:t>
            </a:r>
          </a:p>
          <a:p>
            <a:pPr marL="800100" lvl="1" indent="-342900">
              <a:buFont typeface="+mj-lt"/>
              <a:buAutoNum type="arabicPeriod"/>
            </a:pPr>
            <a:r>
              <a:rPr lang="is-IS" sz="2000" dirty="0" smtClean="0"/>
              <a:t>Fjárhagsaðstæður ungra kvenna</a:t>
            </a:r>
          </a:p>
          <a:p>
            <a:pPr marL="800100" lvl="1" indent="-342900">
              <a:buFont typeface="+mj-lt"/>
              <a:buAutoNum type="arabicPeriod"/>
            </a:pPr>
            <a:r>
              <a:rPr lang="is-IS" sz="2000" dirty="0" smtClean="0"/>
              <a:t>Atvinnuleysi meðal kvenna </a:t>
            </a:r>
          </a:p>
          <a:p>
            <a:pPr marL="800100" lvl="1" indent="-342900">
              <a:buFont typeface="+mj-lt"/>
              <a:buAutoNum type="arabicPeriod"/>
            </a:pPr>
            <a:r>
              <a:rPr lang="is-IS" sz="2000" dirty="0" smtClean="0"/>
              <a:t>Viðkvæmir hópar á vinnumarkaði </a:t>
            </a:r>
          </a:p>
          <a:p>
            <a:pPr marL="800100" lvl="1" indent="-342900">
              <a:buFont typeface="+mj-lt"/>
              <a:buAutoNum type="arabicPeriod"/>
            </a:pPr>
            <a:r>
              <a:rPr lang="is-IS" sz="2000" dirty="0" smtClean="0"/>
              <a:t>Fólk utan vinnumarkaðs</a:t>
            </a:r>
          </a:p>
          <a:p>
            <a:pPr marL="800100" lvl="1" indent="-342900">
              <a:buFont typeface="+mj-lt"/>
              <a:buAutoNum type="arabicPeriod"/>
            </a:pPr>
            <a:r>
              <a:rPr lang="is-IS" sz="2000" dirty="0" smtClean="0"/>
              <a:t>Notkun á heilbrigðisþjónustu</a:t>
            </a:r>
          </a:p>
          <a:p>
            <a:pPr marL="800100" lvl="1" indent="-342900">
              <a:buFont typeface="+mj-lt"/>
              <a:buAutoNum type="arabicPeriod"/>
            </a:pPr>
            <a:endParaRPr lang="is-IS" sz="2000" dirty="0" smtClean="0"/>
          </a:p>
          <a:p>
            <a:pPr marL="800100" lvl="1" indent="-342900">
              <a:buFont typeface="+mj-lt"/>
              <a:buAutoNum type="arabicPeriod"/>
            </a:pPr>
            <a:endParaRPr lang="is-IS" sz="2000" dirty="0"/>
          </a:p>
          <a:p>
            <a:pPr marL="800100" lvl="1" indent="-342900">
              <a:buFont typeface="+mj-lt"/>
              <a:buAutoNum type="arabicPeriod"/>
            </a:pPr>
            <a:r>
              <a:rPr lang="is-IS" sz="2000" dirty="0" smtClean="0"/>
              <a:t>Kynbundið ofbeldi</a:t>
            </a:r>
          </a:p>
          <a:p>
            <a:pPr marL="800100" lvl="1" indent="-342900">
              <a:buFont typeface="+mj-lt"/>
              <a:buAutoNum type="arabicPeriod"/>
            </a:pPr>
            <a:r>
              <a:rPr lang="is-IS" sz="2000" dirty="0" smtClean="0"/>
              <a:t>Áhrif niðurskurðar í heilbrigðismálum </a:t>
            </a:r>
          </a:p>
          <a:p>
            <a:pPr marL="800100" lvl="1" indent="-342900">
              <a:buFont typeface="+mj-lt"/>
              <a:buAutoNum type="arabicPeriod"/>
            </a:pPr>
            <a:r>
              <a:rPr lang="is-IS" sz="2000" dirty="0" smtClean="0"/>
              <a:t>Streita, þunglyndi og álagssjúkdómar</a:t>
            </a:r>
          </a:p>
          <a:p>
            <a:pPr marL="800100" lvl="1" indent="-342900">
              <a:buFont typeface="+mj-lt"/>
              <a:buAutoNum type="arabicPeriod"/>
            </a:pPr>
            <a:r>
              <a:rPr lang="is-IS" sz="2000" dirty="0" smtClean="0"/>
              <a:t>Lyfjaneysla</a:t>
            </a:r>
          </a:p>
          <a:p>
            <a:pPr marL="800100" lvl="1" indent="-342900">
              <a:buFont typeface="+mj-lt"/>
              <a:buAutoNum type="arabicPeriod"/>
            </a:pPr>
            <a:r>
              <a:rPr lang="is-IS" sz="2000" dirty="0" smtClean="0"/>
              <a:t>Veikindafjarvistir frá vinnu</a:t>
            </a:r>
          </a:p>
          <a:p>
            <a:pPr marL="800100" lvl="1" indent="-342900">
              <a:buFont typeface="+mj-lt"/>
              <a:buAutoNum type="arabicPeriod"/>
            </a:pPr>
            <a:r>
              <a:rPr lang="is-IS" sz="2000" dirty="0" smtClean="0"/>
              <a:t>Barnavernd</a:t>
            </a:r>
          </a:p>
          <a:p>
            <a:pPr marL="800100" lvl="1" indent="-342900">
              <a:buFont typeface="+mj-lt"/>
              <a:buAutoNum type="arabicPeriod"/>
            </a:pPr>
            <a:r>
              <a:rPr lang="is-IS" sz="2000" dirty="0" smtClean="0"/>
              <a:t>Viðkvæmir hópar (öryrkjar, fatlaðir, utangarðsfólk)</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Gagnaöflun</a:t>
            </a:r>
            <a:endParaRPr lang="is-IS" dirty="0"/>
          </a:p>
        </p:txBody>
      </p:sp>
      <p:sp>
        <p:nvSpPr>
          <p:cNvPr id="3" name="Content Placeholder 2"/>
          <p:cNvSpPr>
            <a:spLocks noGrp="1"/>
          </p:cNvSpPr>
          <p:nvPr>
            <p:ph idx="1"/>
          </p:nvPr>
        </p:nvSpPr>
        <p:spPr/>
        <p:txBody>
          <a:bodyPr/>
          <a:lstStyle/>
          <a:p>
            <a:r>
              <a:rPr lang="is-IS" dirty="0" smtClean="0"/>
              <a:t>Ársskýrslur og útgefið efni stofnana og samtaka.</a:t>
            </a:r>
          </a:p>
          <a:p>
            <a:pPr>
              <a:buNone/>
            </a:pPr>
            <a:r>
              <a:rPr lang="is-IS" sz="2800" dirty="0" smtClean="0"/>
              <a:t>Haft var samband við: </a:t>
            </a:r>
          </a:p>
          <a:p>
            <a:r>
              <a:rPr lang="is-IS" dirty="0" smtClean="0"/>
              <a:t>Formenn allra hópa Velferðarvaktarinnar</a:t>
            </a:r>
          </a:p>
          <a:p>
            <a:r>
              <a:rPr lang="is-IS" dirty="0" smtClean="0"/>
              <a:t>Rannsóknarfólk hjá Háskóla Íslands</a:t>
            </a:r>
          </a:p>
          <a:p>
            <a:r>
              <a:rPr lang="is-IS" dirty="0" smtClean="0"/>
              <a:t>Ráðuneyti</a:t>
            </a:r>
          </a:p>
          <a:p>
            <a:r>
              <a:rPr lang="is-IS" dirty="0" smtClean="0"/>
              <a:t>Stofnanir</a:t>
            </a:r>
          </a:p>
          <a:p>
            <a:r>
              <a:rPr lang="is-IS" dirty="0" smtClean="0"/>
              <a:t>Hagsmunasamtök</a:t>
            </a:r>
          </a:p>
          <a:p>
            <a:endParaRPr lang="is-I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Afrakstur gagnaöflunar</a:t>
            </a:r>
            <a:endParaRPr lang="is-IS" dirty="0"/>
          </a:p>
        </p:txBody>
      </p:sp>
      <p:sp>
        <p:nvSpPr>
          <p:cNvPr id="3" name="Content Placeholder 2"/>
          <p:cNvSpPr>
            <a:spLocks noGrp="1"/>
          </p:cNvSpPr>
          <p:nvPr>
            <p:ph idx="1"/>
          </p:nvPr>
        </p:nvSpPr>
        <p:spPr/>
        <p:txBody>
          <a:bodyPr/>
          <a:lstStyle/>
          <a:p>
            <a:r>
              <a:rPr lang="is-IS" dirty="0" smtClean="0"/>
              <a:t>Helstu takmarkanir gagnaöflunarinnar voru:</a:t>
            </a:r>
          </a:p>
          <a:p>
            <a:pPr lvl="1"/>
            <a:r>
              <a:rPr lang="is-IS" dirty="0" smtClean="0"/>
              <a:t>Skortur á kyngreindum upplýsingum </a:t>
            </a:r>
          </a:p>
          <a:p>
            <a:pPr lvl="1"/>
            <a:r>
              <a:rPr lang="is-IS" dirty="0" smtClean="0"/>
              <a:t>Skortur á tíma/gögn fundust ekki</a:t>
            </a:r>
          </a:p>
          <a:p>
            <a:pPr lvl="1"/>
            <a:r>
              <a:rPr lang="is-IS" dirty="0" smtClean="0"/>
              <a:t>Þekking okkar sjálfra, þar sem efnið er mjög vítt</a:t>
            </a:r>
            <a:endParaRPr lang="is-I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Afrakstur gagnaöflunar</a:t>
            </a:r>
            <a:endParaRPr lang="is-IS" dirty="0"/>
          </a:p>
        </p:txBody>
      </p:sp>
      <p:sp>
        <p:nvSpPr>
          <p:cNvPr id="3" name="Content Placeholder 2"/>
          <p:cNvSpPr>
            <a:spLocks noGrp="1"/>
          </p:cNvSpPr>
          <p:nvPr>
            <p:ph idx="1"/>
          </p:nvPr>
        </p:nvSpPr>
        <p:spPr>
          <a:xfrm>
            <a:off x="457200" y="1600200"/>
            <a:ext cx="8229600" cy="2013275"/>
          </a:xfrm>
        </p:spPr>
        <p:txBody>
          <a:bodyPr/>
          <a:lstStyle/>
          <a:p>
            <a:r>
              <a:rPr lang="is-IS" dirty="0" smtClean="0"/>
              <a:t>Við svöruðum 21 spurningum af þeim sem lagt var upp með, en 12 nýjar spurningar og 2 ný þemu bættust við eftir að gagnaöflun hófst:</a:t>
            </a:r>
            <a:endParaRPr lang="is-IS" dirty="0"/>
          </a:p>
        </p:txBody>
      </p:sp>
      <p:sp>
        <p:nvSpPr>
          <p:cNvPr id="4" name="TextBox 3"/>
          <p:cNvSpPr txBox="1"/>
          <p:nvPr/>
        </p:nvSpPr>
        <p:spPr>
          <a:xfrm>
            <a:off x="840622" y="3613474"/>
            <a:ext cx="7846178" cy="3785652"/>
          </a:xfrm>
          <a:prstGeom prst="rect">
            <a:avLst/>
          </a:prstGeom>
          <a:noFill/>
        </p:spPr>
        <p:txBody>
          <a:bodyPr wrap="square" numCol="2" rtlCol="0">
            <a:spAutoFit/>
          </a:bodyPr>
          <a:lstStyle/>
          <a:p>
            <a:pPr marL="457200" indent="-457200">
              <a:buFont typeface="+mj-lt"/>
              <a:buAutoNum type="arabicPeriod"/>
            </a:pPr>
            <a:r>
              <a:rPr lang="is-IS" sz="2400" dirty="0" smtClean="0"/>
              <a:t>Fæðingarorlof</a:t>
            </a:r>
          </a:p>
          <a:p>
            <a:pPr marL="457200" indent="-457200">
              <a:buFont typeface="+mj-lt"/>
              <a:buAutoNum type="arabicPeriod"/>
            </a:pPr>
            <a:r>
              <a:rPr lang="is-IS" sz="2400" dirty="0" smtClean="0"/>
              <a:t>Fjárhagsvandi heimilanna</a:t>
            </a:r>
          </a:p>
          <a:p>
            <a:pPr marL="457200" indent="-457200">
              <a:buFont typeface="+mj-lt"/>
              <a:buAutoNum type="arabicPeriod"/>
            </a:pPr>
            <a:r>
              <a:rPr lang="is-IS" sz="2400" dirty="0" smtClean="0"/>
              <a:t>Kynbundinn launa og valdamunur</a:t>
            </a:r>
          </a:p>
          <a:p>
            <a:pPr marL="457200" indent="-457200">
              <a:buFont typeface="+mj-lt"/>
              <a:buAutoNum type="arabicPeriod"/>
            </a:pPr>
            <a:r>
              <a:rPr lang="is-IS" sz="2400" dirty="0" smtClean="0"/>
              <a:t>Einstæðar mæður</a:t>
            </a:r>
          </a:p>
          <a:p>
            <a:pPr marL="457200" indent="-457200">
              <a:buFont typeface="+mj-lt"/>
              <a:buAutoNum type="arabicPeriod"/>
            </a:pPr>
            <a:r>
              <a:rPr lang="is-IS" sz="2400" dirty="0" smtClean="0"/>
              <a:t>Kynjaskiptur vinnumarkaður</a:t>
            </a:r>
          </a:p>
          <a:p>
            <a:pPr marL="457200" indent="-457200">
              <a:buFont typeface="+mj-lt"/>
              <a:buAutoNum type="arabicPeriod"/>
            </a:pPr>
            <a:endParaRPr lang="is-IS" sz="2400" dirty="0" smtClean="0"/>
          </a:p>
          <a:p>
            <a:pPr marL="457200" indent="-457200">
              <a:buFont typeface="+mj-lt"/>
              <a:buAutoNum type="arabicPeriod"/>
            </a:pPr>
            <a:endParaRPr lang="is-IS" sz="2400" dirty="0" smtClean="0"/>
          </a:p>
          <a:p>
            <a:pPr marL="457200" indent="-457200"/>
            <a:endParaRPr lang="is-IS" sz="2400" dirty="0" smtClean="0"/>
          </a:p>
          <a:p>
            <a:pPr marL="457200" indent="-457200">
              <a:buFont typeface="+mj-lt"/>
              <a:buAutoNum type="arabicPeriod"/>
            </a:pPr>
            <a:r>
              <a:rPr lang="is-IS" sz="2400" dirty="0" smtClean="0"/>
              <a:t>Atvinnuleysi</a:t>
            </a:r>
          </a:p>
          <a:p>
            <a:pPr marL="457200" indent="-457200">
              <a:buFont typeface="+mj-lt"/>
              <a:buAutoNum type="arabicPeriod"/>
            </a:pPr>
            <a:r>
              <a:rPr lang="is-IS" sz="2400" dirty="0" smtClean="0"/>
              <a:t>Fólk utan vinnumarkaðs </a:t>
            </a:r>
          </a:p>
          <a:p>
            <a:pPr marL="457200" indent="-457200">
              <a:buFont typeface="+mj-lt"/>
              <a:buAutoNum type="arabicPeriod"/>
            </a:pPr>
            <a:r>
              <a:rPr lang="is-IS" sz="2400" dirty="0" smtClean="0"/>
              <a:t>Kynbundið ofbeldi</a:t>
            </a:r>
          </a:p>
          <a:p>
            <a:pPr marL="457200" indent="-457200">
              <a:buFont typeface="+mj-lt"/>
              <a:buAutoNum type="arabicPeriod"/>
            </a:pPr>
            <a:r>
              <a:rPr lang="is-IS" sz="2400" dirty="0" smtClean="0"/>
              <a:t>Frjósemi</a:t>
            </a:r>
          </a:p>
          <a:p>
            <a:pPr marL="457200" indent="-457200">
              <a:buFont typeface="+mj-lt"/>
              <a:buAutoNum type="arabicPeriod"/>
            </a:pPr>
            <a:r>
              <a:rPr lang="is-IS" sz="2400" dirty="0" smtClean="0"/>
              <a:t>Lyfjaneysla</a:t>
            </a:r>
          </a:p>
          <a:p>
            <a:pPr marL="457200" indent="-457200">
              <a:buFont typeface="+mj-lt"/>
              <a:buAutoNum type="arabicPeriod"/>
            </a:pPr>
            <a:r>
              <a:rPr lang="is-IS" sz="2400" dirty="0" smtClean="0"/>
              <a:t>Barnavernd</a:t>
            </a:r>
          </a:p>
          <a:p>
            <a:endParaRPr lang="is-I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t>Frjósemi</a:t>
            </a:r>
            <a:endParaRPr lang="is-IS" dirty="0"/>
          </a:p>
        </p:txBody>
      </p:sp>
      <p:sp>
        <p:nvSpPr>
          <p:cNvPr id="3" name="Content Placeholder 2"/>
          <p:cNvSpPr>
            <a:spLocks noGrp="1"/>
          </p:cNvSpPr>
          <p:nvPr>
            <p:ph idx="1"/>
          </p:nvPr>
        </p:nvSpPr>
        <p:spPr/>
        <p:txBody>
          <a:bodyPr>
            <a:normAutofit/>
          </a:bodyPr>
          <a:lstStyle/>
          <a:p>
            <a:r>
              <a:rPr lang="is-IS" i="1" dirty="0" smtClean="0"/>
              <a:t>Fæðingatíðni</a:t>
            </a:r>
            <a:r>
              <a:rPr lang="is-IS" dirty="0" smtClean="0"/>
              <a:t> hefur aukist.</a:t>
            </a:r>
          </a:p>
          <a:p>
            <a:pPr>
              <a:buNone/>
            </a:pPr>
            <a:endParaRPr lang="is-IS" dirty="0" smtClean="0"/>
          </a:p>
          <a:p>
            <a:pPr lvl="0"/>
            <a:r>
              <a:rPr lang="is-IS" i="1" dirty="0" smtClean="0"/>
              <a:t>Fóstureyðingum</a:t>
            </a:r>
            <a:r>
              <a:rPr lang="is-IS" dirty="0" smtClean="0"/>
              <a:t> hefur fjölgað.</a:t>
            </a:r>
          </a:p>
          <a:p>
            <a:pPr lvl="0">
              <a:buNone/>
            </a:pPr>
            <a:endParaRPr lang="is-IS" dirty="0" smtClean="0"/>
          </a:p>
          <a:p>
            <a:pPr lvl="0"/>
            <a:r>
              <a:rPr lang="is-IS" i="1" dirty="0" smtClean="0"/>
              <a:t>Ófrjósemisaðgerðum</a:t>
            </a:r>
            <a:r>
              <a:rPr lang="is-IS" dirty="0" smtClean="0"/>
              <a:t> hefur fækkað. Hlutfall karla og kvenna hefur snúist við, mun fleiri karlar fara nú í slíka aðgerð.</a:t>
            </a:r>
          </a:p>
          <a:p>
            <a:endParaRPr lang="is-I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t>Foreldrar ungra barna</a:t>
            </a:r>
            <a:endParaRPr lang="is-IS" dirty="0"/>
          </a:p>
        </p:txBody>
      </p:sp>
      <p:sp>
        <p:nvSpPr>
          <p:cNvPr id="3" name="Content Placeholder 2"/>
          <p:cNvSpPr>
            <a:spLocks noGrp="1"/>
          </p:cNvSpPr>
          <p:nvPr>
            <p:ph idx="1"/>
          </p:nvPr>
        </p:nvSpPr>
        <p:spPr>
          <a:xfrm>
            <a:off x="457200" y="1417638"/>
            <a:ext cx="8229600" cy="5440362"/>
          </a:xfrm>
        </p:spPr>
        <p:txBody>
          <a:bodyPr>
            <a:normAutofit fontScale="92500" lnSpcReduction="10000"/>
          </a:bodyPr>
          <a:lstStyle/>
          <a:p>
            <a:r>
              <a:rPr lang="is-IS" dirty="0" smtClean="0"/>
              <a:t>Hámark á </a:t>
            </a:r>
            <a:r>
              <a:rPr lang="is-IS" i="1" dirty="0" smtClean="0"/>
              <a:t>fæðingarorlofsgreiðslum</a:t>
            </a:r>
            <a:r>
              <a:rPr lang="is-IS" dirty="0" smtClean="0"/>
              <a:t> bitnar mun fremur á körlum - 45,7 prósent feðra en 19 prósent mæðra.</a:t>
            </a:r>
          </a:p>
          <a:p>
            <a:pPr lvl="0"/>
            <a:r>
              <a:rPr lang="is-IS" i="1" dirty="0" smtClean="0"/>
              <a:t>Tekjur</a:t>
            </a:r>
            <a:r>
              <a:rPr lang="is-IS" dirty="0" smtClean="0"/>
              <a:t> eru lykilatriði í ákvörðun karla um að taka fæðingarorlof.</a:t>
            </a:r>
            <a:endParaRPr lang="is-IS" u="sng" dirty="0" smtClean="0"/>
          </a:p>
          <a:p>
            <a:pPr lvl="0"/>
            <a:r>
              <a:rPr lang="is-IS" dirty="0" smtClean="0"/>
              <a:t>Lítill kynjamunur á fjölda í fæðingarorlofi en mikill á fjölda sem fá fæðingarstyrk.</a:t>
            </a:r>
          </a:p>
          <a:p>
            <a:pPr lvl="0"/>
            <a:r>
              <a:rPr lang="is-IS" dirty="0" smtClean="0"/>
              <a:t>Greiðslum til feðra hefur frá 2008 fækkað um 8,9 prósent, en fjölgað um 4,5 prósent til mæðra </a:t>
            </a:r>
          </a:p>
          <a:p>
            <a:pPr lvl="0"/>
            <a:r>
              <a:rPr lang="is-IS" dirty="0" smtClean="0"/>
              <a:t>Aðallega konur </a:t>
            </a:r>
            <a:r>
              <a:rPr lang="is-IS" i="1" dirty="0" smtClean="0"/>
              <a:t>brúa bilið</a:t>
            </a:r>
            <a:r>
              <a:rPr lang="is-IS" dirty="0" smtClean="0"/>
              <a:t> á milli fæðingarorlofs og leikskóla.</a:t>
            </a:r>
          </a:p>
          <a:p>
            <a:endParaRPr lang="is-I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1357</TotalTime>
  <Words>3229</Words>
  <Application>Microsoft Macintosh PowerPoint</Application>
  <PresentationFormat>On-screen Show (4:3)</PresentationFormat>
  <Paragraphs>244</Paragraphs>
  <Slides>19</Slides>
  <Notes>18</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Áhrif efnahagskreppunnar á velferð kvenna</vt:lpstr>
      <vt:lpstr>Verkefnið</vt:lpstr>
      <vt:lpstr>Velferð</vt:lpstr>
      <vt:lpstr>Spurningalisti</vt:lpstr>
      <vt:lpstr>Gagnaöflun</vt:lpstr>
      <vt:lpstr>Afrakstur gagnaöflunar</vt:lpstr>
      <vt:lpstr>Afrakstur gagnaöflunar</vt:lpstr>
      <vt:lpstr>Frjósemi</vt:lpstr>
      <vt:lpstr>Foreldrar ungra barna</vt:lpstr>
      <vt:lpstr>Einstæðar mæður</vt:lpstr>
      <vt:lpstr>Fjárhagsvandi heimilanna</vt:lpstr>
      <vt:lpstr>Fjárhagsvandi heimilanna</vt:lpstr>
      <vt:lpstr>Atvinnumarkaður og menntun</vt:lpstr>
      <vt:lpstr>Atvinnuleysi</vt:lpstr>
      <vt:lpstr>Heimilisofbeldi</vt:lpstr>
      <vt:lpstr>Kynferðisbrot</vt:lpstr>
      <vt:lpstr>Barnavernd</vt:lpstr>
      <vt:lpstr>Lyfjaneysla</vt:lpstr>
      <vt:lpstr>Stuttur tími liðinn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Áhrif efnahagskreppunnar á velferð kvenna</dc:title>
  <dc:creator>Eva Bjarnadóttir</dc:creator>
  <cp:lastModifiedBy>Eva Bjarnadóttir</cp:lastModifiedBy>
  <cp:revision>11</cp:revision>
  <dcterms:created xsi:type="dcterms:W3CDTF">2011-02-02T16:55:28Z</dcterms:created>
  <dcterms:modified xsi:type="dcterms:W3CDTF">2011-02-03T15:32:58Z</dcterms:modified>
</cp:coreProperties>
</file>